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6" r:id="rId1"/>
  </p:sldMasterIdLst>
  <p:notesMasterIdLst>
    <p:notesMasterId r:id="rId55"/>
  </p:notesMasterIdLst>
  <p:sldIdLst>
    <p:sldId id="293" r:id="rId2"/>
    <p:sldId id="257" r:id="rId3"/>
    <p:sldId id="350" r:id="rId4"/>
    <p:sldId id="258" r:id="rId5"/>
    <p:sldId id="262" r:id="rId6"/>
    <p:sldId id="295" r:id="rId7"/>
    <p:sldId id="363" r:id="rId8"/>
    <p:sldId id="364" r:id="rId9"/>
    <p:sldId id="266" r:id="rId10"/>
    <p:sldId id="351" r:id="rId11"/>
    <p:sldId id="370" r:id="rId12"/>
    <p:sldId id="271" r:id="rId13"/>
    <p:sldId id="270" r:id="rId14"/>
    <p:sldId id="296" r:id="rId15"/>
    <p:sldId id="273" r:id="rId16"/>
    <p:sldId id="352" r:id="rId17"/>
    <p:sldId id="274" r:id="rId18"/>
    <p:sldId id="371" r:id="rId19"/>
    <p:sldId id="275" r:id="rId20"/>
    <p:sldId id="353" r:id="rId21"/>
    <p:sldId id="279" r:id="rId22"/>
    <p:sldId id="372" r:id="rId23"/>
    <p:sldId id="283" r:id="rId24"/>
    <p:sldId id="297" r:id="rId25"/>
    <p:sldId id="285" r:id="rId26"/>
    <p:sldId id="286" r:id="rId27"/>
    <p:sldId id="300" r:id="rId28"/>
    <p:sldId id="303" r:id="rId29"/>
    <p:sldId id="373" r:id="rId30"/>
    <p:sldId id="374" r:id="rId31"/>
    <p:sldId id="365" r:id="rId32"/>
    <p:sldId id="354" r:id="rId33"/>
    <p:sldId id="302" r:id="rId34"/>
    <p:sldId id="301" r:id="rId35"/>
    <p:sldId id="307" r:id="rId36"/>
    <p:sldId id="306" r:id="rId37"/>
    <p:sldId id="305" r:id="rId38"/>
    <p:sldId id="304" r:id="rId39"/>
    <p:sldId id="310" r:id="rId40"/>
    <p:sldId id="376" r:id="rId41"/>
    <p:sldId id="366" r:id="rId42"/>
    <p:sldId id="367" r:id="rId43"/>
    <p:sldId id="309" r:id="rId44"/>
    <p:sldId id="368" r:id="rId45"/>
    <p:sldId id="355" r:id="rId46"/>
    <p:sldId id="375" r:id="rId47"/>
    <p:sldId id="316" r:id="rId48"/>
    <p:sldId id="357" r:id="rId49"/>
    <p:sldId id="313" r:id="rId50"/>
    <p:sldId id="315" r:id="rId51"/>
    <p:sldId id="314" r:id="rId52"/>
    <p:sldId id="369" r:id="rId53"/>
    <p:sldId id="358" r:id="rId54"/>
  </p:sldIdLst>
  <p:sldSz cx="9144000" cy="6858000" type="screen4x3"/>
  <p:notesSz cx="6858000" cy="9144000"/>
  <p:defaultTextStyle>
    <a:defPPr>
      <a:defRPr lang="tr-TR"/>
    </a:defPPr>
    <a:lvl1pPr algn="l" rtl="0" fontAlgn="base">
      <a:spcBef>
        <a:spcPct val="0"/>
      </a:spcBef>
      <a:spcAft>
        <a:spcPct val="0"/>
      </a:spcAft>
      <a:defRPr sz="32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32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sz="32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sz="32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sz="3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32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32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32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32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280" y="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tr-TR"/>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tr-TR"/>
          </a:p>
        </p:txBody>
      </p:sp>
      <p:sp>
        <p:nvSpPr>
          <p:cNvPr id="788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tr-TR"/>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7ADEC0E-D293-4384-B777-766A06AC5342}" type="slidenum">
              <a:rPr lang="tr-TR"/>
              <a:pPr/>
              <a:t>‹#›</a:t>
            </a:fld>
            <a:endParaRPr lang="tr-TR"/>
          </a:p>
        </p:txBody>
      </p:sp>
    </p:spTree>
    <p:extLst>
      <p:ext uri="{BB962C8B-B14F-4D97-AF65-F5344CB8AC3E}">
        <p14:creationId xmlns:p14="http://schemas.microsoft.com/office/powerpoint/2010/main" val="19550934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tr-TR" smtClean="0"/>
              <a:t>Asıl başlık stili için tıklatın</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r>
              <a:rPr lang="tr-TR" smtClean="0"/>
              <a:t>AYŞE ŞİMŞEK</a:t>
            </a:r>
            <a:endParaRPr lang="tr-TR"/>
          </a:p>
        </p:txBody>
      </p:sp>
      <p:sp>
        <p:nvSpPr>
          <p:cNvPr id="6" name="Slide Number Placeholder 5"/>
          <p:cNvSpPr>
            <a:spLocks noGrp="1"/>
          </p:cNvSpPr>
          <p:nvPr>
            <p:ph type="sldNum" sz="quarter" idx="12"/>
          </p:nvPr>
        </p:nvSpPr>
        <p:spPr/>
        <p:txBody>
          <a:bodyPr/>
          <a:lstStyle/>
          <a:p>
            <a:fld id="{269B3681-4C0B-4F59-A764-C379269FF6FD}"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r>
              <a:rPr lang="tr-TR" smtClean="0"/>
              <a:t>AYŞE ŞİMŞEK</a:t>
            </a:r>
            <a:endParaRPr lang="tr-TR"/>
          </a:p>
        </p:txBody>
      </p:sp>
      <p:sp>
        <p:nvSpPr>
          <p:cNvPr id="6" name="Slide Number Placeholder 5"/>
          <p:cNvSpPr>
            <a:spLocks noGrp="1"/>
          </p:cNvSpPr>
          <p:nvPr>
            <p:ph type="sldNum" sz="quarter" idx="12"/>
          </p:nvPr>
        </p:nvSpPr>
        <p:spPr/>
        <p:txBody>
          <a:bodyPr/>
          <a:lstStyle/>
          <a:p>
            <a:fld id="{F32961E9-90C5-4397-B286-B426F85A63B2}"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r>
              <a:rPr lang="tr-TR" smtClean="0"/>
              <a:t>AYŞE ŞİMŞEK</a:t>
            </a:r>
            <a:endParaRPr lang="tr-TR"/>
          </a:p>
        </p:txBody>
      </p:sp>
      <p:sp>
        <p:nvSpPr>
          <p:cNvPr id="6" name="Slide Number Placeholder 5"/>
          <p:cNvSpPr>
            <a:spLocks noGrp="1"/>
          </p:cNvSpPr>
          <p:nvPr>
            <p:ph type="sldNum" sz="quarter" idx="12"/>
          </p:nvPr>
        </p:nvSpPr>
        <p:spPr/>
        <p:txBody>
          <a:bodyPr/>
          <a:lstStyle/>
          <a:p>
            <a:fld id="{1EABA5E4-AF03-400B-A563-768C1213A2B5}"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a:xfrm>
            <a:off x="457200" y="6245225"/>
            <a:ext cx="2133600" cy="476250"/>
          </a:xfrm>
        </p:spPr>
        <p:txBody>
          <a:bodyPr/>
          <a:lstStyle>
            <a:lvl1pPr>
              <a:defRPr/>
            </a:lvl1pPr>
          </a:lstStyle>
          <a:p>
            <a:pPr>
              <a:defRPr/>
            </a:pPr>
            <a:endParaRPr lang="tr-TR"/>
          </a:p>
        </p:txBody>
      </p:sp>
      <p:sp>
        <p:nvSpPr>
          <p:cNvPr id="6" name="5 Altbilgi Yer Tutucusu"/>
          <p:cNvSpPr>
            <a:spLocks noGrp="1"/>
          </p:cNvSpPr>
          <p:nvPr>
            <p:ph type="ftr" sz="quarter" idx="11"/>
          </p:nvPr>
        </p:nvSpPr>
        <p:spPr>
          <a:xfrm>
            <a:off x="3124200" y="6245225"/>
            <a:ext cx="2895600" cy="476250"/>
          </a:xfrm>
        </p:spPr>
        <p:txBody>
          <a:bodyPr/>
          <a:lstStyle>
            <a:lvl1pPr>
              <a:defRPr/>
            </a:lvl1pPr>
          </a:lstStyle>
          <a:p>
            <a:pPr>
              <a:defRPr/>
            </a:pPr>
            <a:r>
              <a:rPr lang="tr-TR"/>
              <a:t>AYŞE ŞİMŞEK</a:t>
            </a:r>
          </a:p>
        </p:txBody>
      </p:sp>
      <p:sp>
        <p:nvSpPr>
          <p:cNvPr id="7" name="6 Slayt Numarası Yer Tutucusu"/>
          <p:cNvSpPr>
            <a:spLocks noGrp="1"/>
          </p:cNvSpPr>
          <p:nvPr>
            <p:ph type="sldNum" sz="quarter" idx="12"/>
          </p:nvPr>
        </p:nvSpPr>
        <p:spPr>
          <a:xfrm>
            <a:off x="6553200" y="6245225"/>
            <a:ext cx="2133600" cy="476250"/>
          </a:xfrm>
        </p:spPr>
        <p:txBody>
          <a:bodyPr/>
          <a:lstStyle>
            <a:lvl1pPr>
              <a:defRPr/>
            </a:lvl1pPr>
          </a:lstStyle>
          <a:p>
            <a:fld id="{E4C34C7C-0A08-490F-8E7E-B27C04A96A6E}" type="slidenum">
              <a:rPr lang="tr-TR"/>
              <a:pPr/>
              <a:t>‹#›</a:t>
            </a:fld>
            <a:endParaRPr lang="tr-TR"/>
          </a:p>
        </p:txBody>
      </p:sp>
    </p:spTree>
    <p:extLst>
      <p:ext uri="{BB962C8B-B14F-4D97-AF65-F5344CB8AC3E}">
        <p14:creationId xmlns:p14="http://schemas.microsoft.com/office/powerpoint/2010/main" val="415284604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lvl1pPr>
              <a:defRPr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lvl1pPr>
            <a:lvl2pPr>
              <a:defRPr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lvl2pPr>
            <a:lvl3pPr>
              <a:defRPr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lvl3pPr>
            <a:lvl4pPr>
              <a:defRPr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lvl4pPr>
            <a:lvl5pPr>
              <a:defRPr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r>
              <a:rPr lang="tr-TR" smtClean="0"/>
              <a:t>AYŞE ŞİMŞEK</a:t>
            </a:r>
            <a:endParaRPr lang="tr-TR"/>
          </a:p>
        </p:txBody>
      </p:sp>
      <p:sp>
        <p:nvSpPr>
          <p:cNvPr id="6" name="Slide Number Placeholder 5"/>
          <p:cNvSpPr>
            <a:spLocks noGrp="1"/>
          </p:cNvSpPr>
          <p:nvPr>
            <p:ph type="sldNum" sz="quarter" idx="12"/>
          </p:nvPr>
        </p:nvSpPr>
        <p:spPr/>
        <p:txBody>
          <a:bodyPr/>
          <a:lstStyle/>
          <a:p>
            <a:fld id="{D6A09A91-622D-4A22-8E69-024AD64D2175}"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tr-TR" smtClean="0"/>
              <a:t>Asıl başlık stili için tıklatın</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r>
              <a:rPr lang="tr-TR" smtClean="0"/>
              <a:t>AYŞE ŞİMŞEK</a:t>
            </a:r>
            <a:endParaRPr lang="tr-TR"/>
          </a:p>
        </p:txBody>
      </p:sp>
      <p:sp>
        <p:nvSpPr>
          <p:cNvPr id="6" name="Slide Number Placeholder 5"/>
          <p:cNvSpPr>
            <a:spLocks noGrp="1"/>
          </p:cNvSpPr>
          <p:nvPr>
            <p:ph type="sldNum" sz="quarter" idx="12"/>
          </p:nvPr>
        </p:nvSpPr>
        <p:spPr/>
        <p:txBody>
          <a:bodyPr/>
          <a:lstStyle/>
          <a:p>
            <a:fld id="{D950E67C-809B-4022-ACFD-1F0FBCB285F1}"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a:defRPr/>
            </a:pPr>
            <a:endParaRPr lang="tr-TR"/>
          </a:p>
        </p:txBody>
      </p:sp>
      <p:sp>
        <p:nvSpPr>
          <p:cNvPr id="6" name="Footer Placeholder 5"/>
          <p:cNvSpPr>
            <a:spLocks noGrp="1"/>
          </p:cNvSpPr>
          <p:nvPr>
            <p:ph type="ftr" sz="quarter" idx="11"/>
          </p:nvPr>
        </p:nvSpPr>
        <p:spPr/>
        <p:txBody>
          <a:bodyPr/>
          <a:lstStyle/>
          <a:p>
            <a:pPr>
              <a:defRPr/>
            </a:pPr>
            <a:r>
              <a:rPr lang="tr-TR" smtClean="0"/>
              <a:t>AYŞE ŞİMŞEK</a:t>
            </a:r>
            <a:endParaRPr lang="tr-TR"/>
          </a:p>
        </p:txBody>
      </p:sp>
      <p:sp>
        <p:nvSpPr>
          <p:cNvPr id="7" name="Slide Number Placeholder 6"/>
          <p:cNvSpPr>
            <a:spLocks noGrp="1"/>
          </p:cNvSpPr>
          <p:nvPr>
            <p:ph type="sldNum" sz="quarter" idx="12"/>
          </p:nvPr>
        </p:nvSpPr>
        <p:spPr/>
        <p:txBody>
          <a:bodyPr/>
          <a:lstStyle/>
          <a:p>
            <a:fld id="{56700E67-6CA6-46E8-82CC-977BE7E31D08}"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pPr>
              <a:defRPr/>
            </a:pPr>
            <a:endParaRPr lang="tr-TR"/>
          </a:p>
        </p:txBody>
      </p:sp>
      <p:sp>
        <p:nvSpPr>
          <p:cNvPr id="8" name="Footer Placeholder 7"/>
          <p:cNvSpPr>
            <a:spLocks noGrp="1"/>
          </p:cNvSpPr>
          <p:nvPr>
            <p:ph type="ftr" sz="quarter" idx="11"/>
          </p:nvPr>
        </p:nvSpPr>
        <p:spPr/>
        <p:txBody>
          <a:bodyPr/>
          <a:lstStyle/>
          <a:p>
            <a:pPr>
              <a:defRPr/>
            </a:pPr>
            <a:r>
              <a:rPr lang="tr-TR" smtClean="0"/>
              <a:t>AYŞE ŞİMŞEK</a:t>
            </a:r>
            <a:endParaRPr lang="tr-TR"/>
          </a:p>
        </p:txBody>
      </p:sp>
      <p:sp>
        <p:nvSpPr>
          <p:cNvPr id="9" name="Slide Number Placeholder 8"/>
          <p:cNvSpPr>
            <a:spLocks noGrp="1"/>
          </p:cNvSpPr>
          <p:nvPr>
            <p:ph type="sldNum" sz="quarter" idx="12"/>
          </p:nvPr>
        </p:nvSpPr>
        <p:spPr/>
        <p:txBody>
          <a:bodyPr/>
          <a:lstStyle/>
          <a:p>
            <a:fld id="{A6BBD6CC-950F-4919-B212-6030ACD72530}"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pPr>
              <a:defRPr/>
            </a:pPr>
            <a:endParaRPr lang="tr-TR"/>
          </a:p>
        </p:txBody>
      </p:sp>
      <p:sp>
        <p:nvSpPr>
          <p:cNvPr id="4" name="Footer Placeholder 3"/>
          <p:cNvSpPr>
            <a:spLocks noGrp="1"/>
          </p:cNvSpPr>
          <p:nvPr>
            <p:ph type="ftr" sz="quarter" idx="11"/>
          </p:nvPr>
        </p:nvSpPr>
        <p:spPr/>
        <p:txBody>
          <a:bodyPr/>
          <a:lstStyle/>
          <a:p>
            <a:pPr>
              <a:defRPr/>
            </a:pPr>
            <a:r>
              <a:rPr lang="tr-TR" smtClean="0"/>
              <a:t>AYŞE ŞİMŞEK</a:t>
            </a:r>
            <a:endParaRPr lang="tr-TR"/>
          </a:p>
        </p:txBody>
      </p:sp>
      <p:sp>
        <p:nvSpPr>
          <p:cNvPr id="5" name="Slide Number Placeholder 4"/>
          <p:cNvSpPr>
            <a:spLocks noGrp="1"/>
          </p:cNvSpPr>
          <p:nvPr>
            <p:ph type="sldNum" sz="quarter" idx="12"/>
          </p:nvPr>
        </p:nvSpPr>
        <p:spPr/>
        <p:txBody>
          <a:bodyPr/>
          <a:lstStyle/>
          <a:p>
            <a:fld id="{FE6D906C-909B-4CA8-8ECD-491FA9B9C9B9}"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tr-TR"/>
          </a:p>
        </p:txBody>
      </p:sp>
      <p:sp>
        <p:nvSpPr>
          <p:cNvPr id="3" name="Footer Placeholder 2"/>
          <p:cNvSpPr>
            <a:spLocks noGrp="1"/>
          </p:cNvSpPr>
          <p:nvPr>
            <p:ph type="ftr" sz="quarter" idx="11"/>
          </p:nvPr>
        </p:nvSpPr>
        <p:spPr/>
        <p:txBody>
          <a:bodyPr/>
          <a:lstStyle/>
          <a:p>
            <a:pPr>
              <a:defRPr/>
            </a:pPr>
            <a:r>
              <a:rPr lang="tr-TR" smtClean="0"/>
              <a:t>AYŞE ŞİMŞEK</a:t>
            </a:r>
            <a:endParaRPr lang="tr-TR"/>
          </a:p>
        </p:txBody>
      </p:sp>
      <p:sp>
        <p:nvSpPr>
          <p:cNvPr id="4" name="Slide Number Placeholder 3"/>
          <p:cNvSpPr>
            <a:spLocks noGrp="1"/>
          </p:cNvSpPr>
          <p:nvPr>
            <p:ph type="sldNum" sz="quarter" idx="12"/>
          </p:nvPr>
        </p:nvSpPr>
        <p:spPr/>
        <p:txBody>
          <a:bodyPr/>
          <a:lstStyle/>
          <a:p>
            <a:fld id="{8D965BF3-9495-49B0-AD84-BE1212EDEF12}"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tr-TR" smtClean="0"/>
              <a:t>Asıl başlık stili için tıklatın</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pPr>
              <a:defRPr/>
            </a:pPr>
            <a:endParaRPr lang="tr-TR"/>
          </a:p>
        </p:txBody>
      </p:sp>
      <p:sp>
        <p:nvSpPr>
          <p:cNvPr id="6" name="Footer Placeholder 5"/>
          <p:cNvSpPr>
            <a:spLocks noGrp="1"/>
          </p:cNvSpPr>
          <p:nvPr>
            <p:ph type="ftr" sz="quarter" idx="11"/>
          </p:nvPr>
        </p:nvSpPr>
        <p:spPr/>
        <p:txBody>
          <a:bodyPr/>
          <a:lstStyle/>
          <a:p>
            <a:pPr>
              <a:defRPr/>
            </a:pPr>
            <a:r>
              <a:rPr lang="tr-TR" smtClean="0"/>
              <a:t>AYŞE ŞİMŞEK</a:t>
            </a:r>
            <a:endParaRPr lang="tr-TR"/>
          </a:p>
        </p:txBody>
      </p:sp>
      <p:sp>
        <p:nvSpPr>
          <p:cNvPr id="7" name="Slide Number Placeholder 6"/>
          <p:cNvSpPr>
            <a:spLocks noGrp="1"/>
          </p:cNvSpPr>
          <p:nvPr>
            <p:ph type="sldNum" sz="quarter" idx="12"/>
          </p:nvPr>
        </p:nvSpPr>
        <p:spPr/>
        <p:txBody>
          <a:bodyPr/>
          <a:lstStyle/>
          <a:p>
            <a:fld id="{E1AAF73A-E245-42AE-9D28-942DBF39CE53}"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tr-TR" smtClean="0"/>
              <a:t>Asıl başlık stili için tıklatın</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pPr>
              <a:defRPr/>
            </a:pPr>
            <a:endParaRPr lang="tr-TR"/>
          </a:p>
        </p:txBody>
      </p:sp>
      <p:sp>
        <p:nvSpPr>
          <p:cNvPr id="6" name="Footer Placeholder 5"/>
          <p:cNvSpPr>
            <a:spLocks noGrp="1"/>
          </p:cNvSpPr>
          <p:nvPr>
            <p:ph type="ftr" sz="quarter" idx="11"/>
          </p:nvPr>
        </p:nvSpPr>
        <p:spPr/>
        <p:txBody>
          <a:bodyPr/>
          <a:lstStyle/>
          <a:p>
            <a:pPr>
              <a:defRPr/>
            </a:pPr>
            <a:r>
              <a:rPr lang="tr-TR" smtClean="0"/>
              <a:t>AYŞE ŞİMŞEK</a:t>
            </a:r>
            <a:endParaRPr lang="tr-TR"/>
          </a:p>
        </p:txBody>
      </p:sp>
      <p:sp>
        <p:nvSpPr>
          <p:cNvPr id="7" name="Slide Number Placeholder 6"/>
          <p:cNvSpPr>
            <a:spLocks noGrp="1"/>
          </p:cNvSpPr>
          <p:nvPr>
            <p:ph type="sldNum" sz="quarter" idx="12"/>
          </p:nvPr>
        </p:nvSpPr>
        <p:spPr/>
        <p:txBody>
          <a:bodyPr/>
          <a:lstStyle/>
          <a:p>
            <a:fld id="{A439DD5B-DBC4-4FAD-8F38-741DAE70439B}" type="slidenum">
              <a:rPr lang="tr-TR" smtClean="0"/>
              <a:pPr/>
              <a:t>‹#›</a:t>
            </a:fld>
            <a:endParaRPr lang="tr-TR"/>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tr-TR" smtClean="0"/>
              <a:t>Resim eklemek için simgeyi tıklatın</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tr-TR" dirty="0" smtClean="0"/>
              <a:t>Asıl başlık stili için tıklatın</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pPr>
              <a:defRPr/>
            </a:pPr>
            <a:endParaRPr lang="tr-TR"/>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pPr>
              <a:defRPr/>
            </a:pPr>
            <a:r>
              <a:rPr lang="tr-TR" smtClean="0"/>
              <a:t>AYŞE ŞİMŞEK</a:t>
            </a:r>
            <a:endParaRPr lang="tr-TR"/>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338C54A0-04A6-4FD5-B493-9CCCD42D14A4}" type="slidenum">
              <a:rPr lang="tr-TR" smtClean="0"/>
              <a:pPr/>
              <a:t>‹#›</a:t>
            </a:fld>
            <a:endParaRPr lang="tr-TR"/>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Lst>
  <p:timing>
    <p:tnLst>
      <p:par>
        <p:cTn id="1" dur="indefinite" restart="never" nodeType="tmRoot"/>
      </p:par>
    </p:tnLst>
  </p:timing>
  <p:hf sldNum="0" hdr="0" ftr="0" dt="0"/>
  <p:txStyles>
    <p:titleStyle>
      <a:lvl1pPr algn="l" defTabSz="457200" rtl="0" eaLnBrk="1" latinLnBrk="0" hangingPunct="1">
        <a:spcBef>
          <a:spcPct val="0"/>
        </a:spcBef>
        <a:buNone/>
        <a:defRPr sz="32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323528" y="1052736"/>
            <a:ext cx="8280920" cy="2592288"/>
          </a:xfrm>
        </p:spPr>
        <p:txBody>
          <a:bodyPr>
            <a:noAutofit/>
          </a:bodyPr>
          <a:lstStyle/>
          <a:p>
            <a:pPr marL="484632" indent="0" algn="ctr" eaLnBrk="1" fontAlgn="auto" hangingPunct="1">
              <a:lnSpc>
                <a:spcPct val="150000"/>
              </a:lnSpc>
              <a:spcAft>
                <a:spcPts val="0"/>
              </a:spcAft>
              <a:defRPr/>
            </a:pPr>
            <a:r>
              <a:rPr lang="tr-TR" dirty="0" smtClean="0">
                <a:solidFill>
                  <a:schemeClr val="bg1"/>
                </a:solidFill>
              </a:rPr>
              <a:t/>
            </a:r>
            <a:br>
              <a:rPr lang="tr-TR" dirty="0" smtClean="0">
                <a:solidFill>
                  <a:schemeClr val="bg1"/>
                </a:solidFill>
              </a:rPr>
            </a:br>
            <a:r>
              <a:rPr lang="tr-TR" dirty="0" smtClean="0">
                <a:solidFill>
                  <a:schemeClr val="tx1"/>
                </a:solidFill>
              </a:rPr>
              <a:t>Ünite 5</a:t>
            </a:r>
            <a:r>
              <a:rPr lang="tr-TR" dirty="0">
                <a:solidFill>
                  <a:schemeClr val="tx1"/>
                </a:solidFill>
              </a:rPr>
              <a:t/>
            </a:r>
            <a:br>
              <a:rPr lang="tr-TR" dirty="0">
                <a:solidFill>
                  <a:schemeClr val="tx1"/>
                </a:solidFill>
              </a:rPr>
            </a:br>
            <a:r>
              <a:rPr lang="tr-TR" dirty="0" smtClean="0">
                <a:solidFill>
                  <a:schemeClr val="tx1"/>
                </a:solidFill>
              </a:rPr>
              <a:t>Pazarlama Planlarının Tanımı </a:t>
            </a:r>
            <a:r>
              <a:rPr lang="tr-TR" smtClean="0">
                <a:solidFill>
                  <a:schemeClr val="tx1"/>
                </a:solidFill>
              </a:rPr>
              <a:t/>
            </a:r>
            <a:br>
              <a:rPr lang="tr-TR" smtClean="0">
                <a:solidFill>
                  <a:schemeClr val="tx1"/>
                </a:solidFill>
              </a:rPr>
            </a:br>
            <a:r>
              <a:rPr lang="tr-TR" smtClean="0">
                <a:solidFill>
                  <a:schemeClr val="tx1"/>
                </a:solidFill>
              </a:rPr>
              <a:t>ve </a:t>
            </a:r>
            <a:r>
              <a:rPr lang="tr-TR" dirty="0" smtClean="0">
                <a:solidFill>
                  <a:schemeClr val="tx1"/>
                </a:solidFill>
              </a:rPr>
              <a:t>Hedefleri</a:t>
            </a:r>
            <a:endParaRPr lang="tr-TR" dirty="0">
              <a:solidFill>
                <a:schemeClr val="tx1"/>
              </a:solidFill>
            </a:endParaRPr>
          </a:p>
        </p:txBody>
      </p:sp>
      <p:sp>
        <p:nvSpPr>
          <p:cNvPr id="3" name="Metin kutusu 2"/>
          <p:cNvSpPr txBox="1"/>
          <p:nvPr/>
        </p:nvSpPr>
        <p:spPr>
          <a:xfrm>
            <a:off x="2915816" y="5229200"/>
            <a:ext cx="3744416" cy="461665"/>
          </a:xfrm>
          <a:prstGeom prst="rect">
            <a:avLst/>
          </a:prstGeom>
          <a:no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2400" b="1" dirty="0" smtClean="0"/>
              <a:t>Dr. </a:t>
            </a:r>
            <a:r>
              <a:rPr lang="tr-TR" sz="2400" b="1" dirty="0" err="1" smtClean="0"/>
              <a:t>Öğr</a:t>
            </a:r>
            <a:r>
              <a:rPr lang="tr-TR" sz="2400" b="1" dirty="0" smtClean="0"/>
              <a:t>. Üyesi Bahar TÜRK</a:t>
            </a:r>
            <a:endParaRPr lang="tr-TR" sz="2400" b="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lvl="0">
              <a:lnSpc>
                <a:spcPct val="90000"/>
              </a:lnSpc>
              <a:buClr>
                <a:srgbClr val="FEDD78"/>
              </a:buClr>
            </a:pPr>
            <a:r>
              <a:rPr lang="tr-TR" sz="3200" dirty="0"/>
              <a:t>Hedeflere ulaşmadaki zaman dilimlerini belirlemek</a:t>
            </a:r>
          </a:p>
          <a:p>
            <a:pPr lvl="0">
              <a:lnSpc>
                <a:spcPct val="90000"/>
              </a:lnSpc>
              <a:buClr>
                <a:srgbClr val="FEDD78"/>
              </a:buClr>
            </a:pPr>
            <a:r>
              <a:rPr lang="tr-TR" sz="3200" dirty="0"/>
              <a:t>Dikkatli ve disipline edilmiş düşünceye sahip olmak</a:t>
            </a:r>
          </a:p>
          <a:p>
            <a:pPr lvl="0">
              <a:lnSpc>
                <a:spcPct val="90000"/>
              </a:lnSpc>
              <a:buClr>
                <a:srgbClr val="FEDD78"/>
              </a:buClr>
            </a:pPr>
            <a:r>
              <a:rPr lang="tr-TR" sz="3200" dirty="0"/>
              <a:t>İşletmenin </a:t>
            </a:r>
            <a:r>
              <a:rPr lang="tr-TR" sz="3200" dirty="0" smtClean="0"/>
              <a:t>dış </a:t>
            </a:r>
            <a:r>
              <a:rPr lang="tr-TR" sz="3200" dirty="0"/>
              <a:t>çevresini değerlendirebilmek</a:t>
            </a:r>
          </a:p>
          <a:p>
            <a:endParaRPr lang="tr-TR" dirty="0"/>
          </a:p>
        </p:txBody>
      </p:sp>
    </p:spTree>
    <p:extLst>
      <p:ext uri="{BB962C8B-B14F-4D97-AF65-F5344CB8AC3E}">
        <p14:creationId xmlns:p14="http://schemas.microsoft.com/office/powerpoint/2010/main" val="23513796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09443" y="620689"/>
            <a:ext cx="7125112" cy="5238110"/>
          </a:xfrm>
        </p:spPr>
        <p:txBody>
          <a:bodyPr/>
          <a:lstStyle/>
          <a:p>
            <a:pPr marL="0" indent="0">
              <a:buNone/>
            </a:pPr>
            <a:r>
              <a:rPr lang="tr-TR" sz="2800" dirty="0"/>
              <a:t>Pazarlama Planlaması süreci; </a:t>
            </a:r>
          </a:p>
          <a:p>
            <a:pPr>
              <a:buFont typeface="+mj-lt"/>
              <a:buAutoNum type="arabicPeriod"/>
            </a:pPr>
            <a:r>
              <a:rPr lang="tr-TR" sz="2800" dirty="0"/>
              <a:t>Durum Analizi </a:t>
            </a:r>
          </a:p>
          <a:p>
            <a:pPr>
              <a:buFont typeface="+mj-lt"/>
              <a:buAutoNum type="arabicPeriod"/>
            </a:pPr>
            <a:r>
              <a:rPr lang="tr-TR" sz="2800" dirty="0"/>
              <a:t>Amaç ve Hedeflerin Belirlenmesi</a:t>
            </a:r>
          </a:p>
          <a:p>
            <a:pPr>
              <a:buFont typeface="+mj-lt"/>
              <a:buAutoNum type="arabicPeriod"/>
            </a:pPr>
            <a:r>
              <a:rPr lang="tr-TR" sz="2800" dirty="0"/>
              <a:t>Pazarlama Stratejilerinin Belirlenmesi </a:t>
            </a:r>
          </a:p>
          <a:p>
            <a:pPr>
              <a:buFont typeface="+mj-lt"/>
              <a:buAutoNum type="arabicPeriod"/>
            </a:pPr>
            <a:r>
              <a:rPr lang="tr-TR" sz="2800" dirty="0"/>
              <a:t>Planın Uygulanması </a:t>
            </a:r>
          </a:p>
          <a:p>
            <a:pPr>
              <a:buFont typeface="+mj-lt"/>
              <a:buAutoNum type="arabicPeriod"/>
            </a:pPr>
            <a:r>
              <a:rPr lang="tr-TR" sz="2800" dirty="0"/>
              <a:t>Kontrol aşamalarından oluşmaktadır. </a:t>
            </a:r>
          </a:p>
          <a:p>
            <a:pPr marL="0" indent="0">
              <a:buNone/>
            </a:pPr>
            <a:endParaRPr lang="tr-TR" dirty="0"/>
          </a:p>
          <a:p>
            <a:endParaRPr lang="tr-TR" dirty="0"/>
          </a:p>
        </p:txBody>
      </p:sp>
    </p:spTree>
    <p:extLst>
      <p:ext uri="{BB962C8B-B14F-4D97-AF65-F5344CB8AC3E}">
        <p14:creationId xmlns:p14="http://schemas.microsoft.com/office/powerpoint/2010/main" val="656504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539552" y="188913"/>
            <a:ext cx="8604448" cy="6669087"/>
          </a:xfrm>
        </p:spPr>
        <p:txBody>
          <a:bodyPr>
            <a:normAutofit/>
          </a:bodyPr>
          <a:lstStyle/>
          <a:p>
            <a:pPr marL="448056" indent="-384048" eaLnBrk="1" fontAlgn="auto" hangingPunct="1">
              <a:lnSpc>
                <a:spcPct val="150000"/>
              </a:lnSpc>
              <a:spcAft>
                <a:spcPts val="0"/>
              </a:spcAft>
              <a:buFontTx/>
              <a:buNone/>
              <a:defRPr/>
            </a:pPr>
            <a:r>
              <a:rPr lang="tr-TR" sz="3200" b="1" dirty="0" smtClean="0"/>
              <a:t>1)DURUM ANALİZİ</a:t>
            </a:r>
            <a:r>
              <a:rPr lang="tr-TR" sz="3200" dirty="0" smtClean="0"/>
              <a:t> </a:t>
            </a:r>
          </a:p>
          <a:p>
            <a:pPr marL="448056" indent="-384048" eaLnBrk="1" fontAlgn="auto" hangingPunct="1">
              <a:lnSpc>
                <a:spcPct val="150000"/>
              </a:lnSpc>
              <a:spcAft>
                <a:spcPts val="0"/>
              </a:spcAft>
              <a:buFontTx/>
              <a:buNone/>
              <a:defRPr/>
            </a:pPr>
            <a:endParaRPr lang="tr-TR" sz="3200" dirty="0" smtClean="0"/>
          </a:p>
          <a:p>
            <a:pPr marL="448056" indent="-384048" eaLnBrk="1" fontAlgn="auto" hangingPunct="1">
              <a:lnSpc>
                <a:spcPct val="150000"/>
              </a:lnSpc>
              <a:spcAft>
                <a:spcPts val="0"/>
              </a:spcAft>
              <a:buFont typeface="Wingdings" pitchFamily="2" charset="2"/>
              <a:buNone/>
              <a:defRPr/>
            </a:pPr>
            <a:r>
              <a:rPr lang="tr-TR" sz="3200" i="1" dirty="0" smtClean="0">
                <a:effectLst>
                  <a:outerShdw blurRad="38100" dist="38100" dir="2700000" algn="tl">
                    <a:srgbClr val="000000">
                      <a:alpha val="43137"/>
                    </a:srgbClr>
                  </a:outerShdw>
                </a:effectLst>
              </a:rPr>
              <a:t>Durum </a:t>
            </a:r>
            <a:r>
              <a:rPr lang="tr-TR" sz="3200" i="1" dirty="0">
                <a:effectLst>
                  <a:outerShdw blurRad="38100" dist="38100" dir="2700000" algn="tl">
                    <a:srgbClr val="000000">
                      <a:alpha val="43137"/>
                    </a:srgbClr>
                  </a:outerShdw>
                </a:effectLst>
              </a:rPr>
              <a:t>analizi dört bileşenden </a:t>
            </a:r>
            <a:r>
              <a:rPr lang="tr-TR" sz="3200" i="1" dirty="0" smtClean="0">
                <a:effectLst>
                  <a:outerShdw blurRad="38100" dist="38100" dir="2700000" algn="tl">
                    <a:srgbClr val="000000">
                      <a:alpha val="43137"/>
                    </a:srgbClr>
                  </a:outerShdw>
                </a:effectLst>
              </a:rPr>
              <a:t>oluşur:</a:t>
            </a:r>
            <a:endParaRPr lang="tr-TR" sz="3200" dirty="0"/>
          </a:p>
          <a:p>
            <a:pPr marL="578358" indent="-514350" eaLnBrk="1" fontAlgn="auto" hangingPunct="1">
              <a:lnSpc>
                <a:spcPct val="150000"/>
              </a:lnSpc>
              <a:spcAft>
                <a:spcPts val="0"/>
              </a:spcAft>
              <a:buFont typeface="+mj-lt"/>
              <a:buAutoNum type="alphaLcParenR"/>
              <a:defRPr/>
            </a:pPr>
            <a:r>
              <a:rPr lang="tr-TR" sz="3200" dirty="0"/>
              <a:t>Mevcut durumun tarifi</a:t>
            </a:r>
          </a:p>
          <a:p>
            <a:pPr marL="578358" indent="-514350" eaLnBrk="1" fontAlgn="auto" hangingPunct="1">
              <a:lnSpc>
                <a:spcPct val="150000"/>
              </a:lnSpc>
              <a:spcAft>
                <a:spcPts val="0"/>
              </a:spcAft>
              <a:buFont typeface="+mj-lt"/>
              <a:buAutoNum type="alphaLcParenR"/>
              <a:defRPr/>
            </a:pPr>
            <a:r>
              <a:rPr lang="tr-TR" sz="3200" dirty="0"/>
              <a:t>GZFT analizi</a:t>
            </a:r>
          </a:p>
          <a:p>
            <a:pPr marL="578358" indent="-514350" eaLnBrk="1" fontAlgn="auto" hangingPunct="1">
              <a:lnSpc>
                <a:spcPct val="150000"/>
              </a:lnSpc>
              <a:spcAft>
                <a:spcPts val="0"/>
              </a:spcAft>
              <a:buFont typeface="+mj-lt"/>
              <a:buAutoNum type="alphaLcParenR"/>
              <a:defRPr/>
            </a:pPr>
            <a:r>
              <a:rPr lang="tr-TR" sz="3200" dirty="0"/>
              <a:t>Firmanın karşılaşabileceği başlıca sorunlar</a:t>
            </a:r>
          </a:p>
          <a:p>
            <a:pPr marL="578358" indent="-514350" eaLnBrk="1" fontAlgn="auto" hangingPunct="1">
              <a:lnSpc>
                <a:spcPct val="150000"/>
              </a:lnSpc>
              <a:spcAft>
                <a:spcPts val="0"/>
              </a:spcAft>
              <a:buFont typeface="+mj-lt"/>
              <a:buAutoNum type="alphaLcParenR"/>
              <a:defRPr/>
            </a:pPr>
            <a:r>
              <a:rPr lang="tr-TR" sz="3200" dirty="0"/>
              <a:t>Gelecekle ilgili başlıca varsayımlar       </a:t>
            </a:r>
          </a:p>
          <a:p>
            <a:pPr marL="448056" indent="-384048" eaLnBrk="1" fontAlgn="auto" hangingPunct="1">
              <a:lnSpc>
                <a:spcPct val="150000"/>
              </a:lnSpc>
              <a:spcAft>
                <a:spcPts val="0"/>
              </a:spcAft>
              <a:buFontTx/>
              <a:buNone/>
              <a:defRPr/>
            </a:pPr>
            <a:r>
              <a:rPr lang="tr-TR" sz="3200" dirty="0"/>
              <a:t>         </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0"/>
            <a:ext cx="3779912" cy="2032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395536" y="188913"/>
            <a:ext cx="8748464" cy="6669087"/>
          </a:xfrm>
        </p:spPr>
        <p:txBody>
          <a:bodyPr>
            <a:noAutofit/>
          </a:bodyPr>
          <a:lstStyle/>
          <a:p>
            <a:pPr marL="578358" indent="-514350" eaLnBrk="1" fontAlgn="auto" hangingPunct="1">
              <a:spcAft>
                <a:spcPts val="0"/>
              </a:spcAft>
              <a:buFont typeface="Wingdings 2"/>
              <a:buAutoNum type="alphaLcParenR"/>
              <a:defRPr/>
            </a:pPr>
            <a:r>
              <a:rPr lang="tr-TR" sz="3600" b="1" dirty="0" smtClean="0"/>
              <a:t>Mevcut Durumun Tarifi</a:t>
            </a:r>
          </a:p>
          <a:p>
            <a:pPr marL="578358" indent="-514350" eaLnBrk="1" fontAlgn="auto" hangingPunct="1">
              <a:spcAft>
                <a:spcPts val="0"/>
              </a:spcAft>
              <a:buFont typeface="Wingdings 2"/>
              <a:buNone/>
              <a:defRPr/>
            </a:pPr>
            <a:endParaRPr lang="tr-TR" sz="3200" b="1" dirty="0" smtClean="0"/>
          </a:p>
          <a:p>
            <a:pPr marL="521208" indent="-457200">
              <a:defRPr/>
            </a:pPr>
            <a:r>
              <a:rPr lang="tr-TR" sz="3200" dirty="0" smtClean="0"/>
              <a:t>Bu </a:t>
            </a:r>
            <a:r>
              <a:rPr lang="tr-TR" sz="3200" dirty="0"/>
              <a:t>aşamada ürün,pazar,rekabet,dağıtım, marka ve çevre ile ilgili geçmiş veriler değerlendirilir. </a:t>
            </a:r>
            <a:endParaRPr lang="tr-TR" sz="3200" dirty="0" smtClean="0"/>
          </a:p>
          <a:p>
            <a:pPr marL="521208" indent="-457200">
              <a:defRPr/>
            </a:pPr>
            <a:r>
              <a:rPr lang="tr-TR" sz="3200" dirty="0" smtClean="0"/>
              <a:t>Ayrıca </a:t>
            </a:r>
            <a:r>
              <a:rPr lang="tr-TR" sz="3200" dirty="0"/>
              <a:t>planda tüketici ihtiyaçları , algıları , satın alma davranış kalıpları da yer alır</a:t>
            </a:r>
            <a:r>
              <a:rPr lang="tr-TR" sz="3200" dirty="0" smtClean="0"/>
              <a:t>.</a:t>
            </a:r>
            <a:endParaRPr lang="tr-TR" sz="3200" dirty="0"/>
          </a:p>
          <a:p>
            <a:pPr marL="521208" indent="-457200">
              <a:defRPr/>
            </a:pPr>
            <a:r>
              <a:rPr lang="tr-TR" sz="3200" dirty="0"/>
              <a:t>Geçen yıllarda her bir ürün ya da markanın satışları,fiyatları,katkı marjları gösterilir</a:t>
            </a:r>
            <a:r>
              <a:rPr lang="tr-TR" sz="3200" dirty="0" smtClean="0"/>
              <a:t>.</a:t>
            </a:r>
          </a:p>
          <a:p>
            <a:pPr marL="448056" indent="-384048" eaLnBrk="1" fontAlgn="auto" hangingPunct="1">
              <a:spcAft>
                <a:spcPts val="0"/>
              </a:spcAft>
              <a:buFont typeface="Wingdings 2"/>
              <a:buChar char=""/>
              <a:defRPr/>
            </a:pPr>
            <a:endParaRPr lang="tr-TR" sz="3200" dirty="0"/>
          </a:p>
          <a:p>
            <a:pPr marL="448056" indent="-384048" eaLnBrk="1" fontAlgn="auto" hangingPunct="1">
              <a:spcAft>
                <a:spcPts val="0"/>
              </a:spcAft>
              <a:buFontTx/>
              <a:buNone/>
              <a:defRPr/>
            </a:pPr>
            <a:endParaRPr lang="tr-TR" sz="32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683568" y="0"/>
            <a:ext cx="8064896" cy="6669360"/>
          </a:xfrm>
        </p:spPr>
        <p:txBody>
          <a:bodyPr>
            <a:normAutofit/>
          </a:bodyPr>
          <a:lstStyle/>
          <a:p>
            <a:pPr marL="521208" indent="-457200">
              <a:defRPr/>
            </a:pPr>
            <a:endParaRPr lang="tr-TR" sz="3200" dirty="0" smtClean="0"/>
          </a:p>
          <a:p>
            <a:pPr marL="521208" indent="-457200">
              <a:defRPr/>
            </a:pPr>
            <a:r>
              <a:rPr lang="tr-TR" sz="3200" dirty="0" smtClean="0"/>
              <a:t>Rekabetle ilgili alanda firmanın ana rakipleri belirlenerek bunların hedefleri , büyüklükleri Pazar payları ve pazarlama stratejileri belirlenmeye çalışılır.</a:t>
            </a:r>
          </a:p>
          <a:p>
            <a:pPr marL="521208" indent="-457200">
              <a:defRPr/>
            </a:pPr>
            <a:r>
              <a:rPr lang="tr-TR" sz="3200" dirty="0" smtClean="0"/>
              <a:t>Dağıtım konusunda ise dağıtım kanalının önemi ve büyüklüğü,ölçüsü belirlenir . Ayrıca makro ekonomik </a:t>
            </a:r>
            <a:r>
              <a:rPr lang="tr-TR" sz="3200" dirty="0" err="1" smtClean="0"/>
              <a:t>trendler,ekonomik,teknolojik,politik</a:t>
            </a:r>
            <a:r>
              <a:rPr lang="tr-TR" sz="3200" dirty="0" smtClean="0"/>
              <a:t> ve kültürel faaliyetler takip edilir.</a:t>
            </a:r>
          </a:p>
          <a:p>
            <a:pPr marL="521208" indent="-457200">
              <a:defRPr/>
            </a:pPr>
            <a:endParaRPr lang="tr-TR" sz="3200" dirty="0"/>
          </a:p>
          <a:p>
            <a:pPr marL="64008" indent="0">
              <a:buNone/>
              <a:defRPr/>
            </a:pPr>
            <a:endParaRPr lang="tr-TR" sz="3200" dirty="0"/>
          </a:p>
          <a:p>
            <a:pPr marL="521208" indent="-457200">
              <a:defRPr/>
            </a:pPr>
            <a:endParaRPr lang="tr-TR" sz="32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idx="1"/>
          </p:nvPr>
        </p:nvSpPr>
        <p:spPr>
          <a:xfrm>
            <a:off x="467544" y="980728"/>
            <a:ext cx="8676456" cy="5877272"/>
          </a:xfrm>
        </p:spPr>
        <p:txBody>
          <a:bodyPr/>
          <a:lstStyle/>
          <a:p>
            <a:pPr eaLnBrk="1" hangingPunct="1">
              <a:lnSpc>
                <a:spcPct val="90000"/>
              </a:lnSpc>
              <a:buFont typeface="Wingdings 2" panose="05020102010507070707" pitchFamily="18" charset="2"/>
              <a:buNone/>
            </a:pPr>
            <a:r>
              <a:rPr lang="tr-TR" sz="3600" b="1" dirty="0" smtClean="0"/>
              <a:t>b) GZFT (SWOT) Analizi</a:t>
            </a:r>
          </a:p>
          <a:p>
            <a:pPr eaLnBrk="1" hangingPunct="1">
              <a:lnSpc>
                <a:spcPct val="150000"/>
              </a:lnSpc>
            </a:pPr>
            <a:r>
              <a:rPr lang="tr-TR" sz="3200" dirty="0" smtClean="0"/>
              <a:t>Firmanın  güçlü(G) ve zayıf(Z) yönlerini, pazardaki fırsat(F) ve tehditlerin(T) değerlendirildiği analize </a:t>
            </a:r>
            <a:r>
              <a:rPr lang="tr-TR" sz="3200" b="1" u="sng" dirty="0" smtClean="0"/>
              <a:t>GZFT analizi</a:t>
            </a:r>
            <a:r>
              <a:rPr lang="tr-TR" sz="3200" dirty="0" smtClean="0"/>
              <a:t> denir .</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0"/>
            <a:ext cx="3275856" cy="2852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09443" y="1340769"/>
            <a:ext cx="7125112" cy="3888432"/>
          </a:xfrm>
        </p:spPr>
        <p:txBody>
          <a:bodyPr>
            <a:normAutofit/>
          </a:bodyPr>
          <a:lstStyle/>
          <a:p>
            <a:pPr lvl="0">
              <a:lnSpc>
                <a:spcPct val="150000"/>
              </a:lnSpc>
              <a:buClr>
                <a:srgbClr val="FEDD78"/>
              </a:buClr>
            </a:pPr>
            <a:r>
              <a:rPr lang="tr-TR" sz="3200" dirty="0"/>
              <a:t>Fırsat ve tehditlerin analiz edilmesi </a:t>
            </a:r>
            <a:r>
              <a:rPr lang="tr-TR" sz="3200" b="1" u="sng" dirty="0"/>
              <a:t>“</a:t>
            </a:r>
            <a:r>
              <a:rPr lang="tr-TR" sz="3200" b="1" u="sng" dirty="0" smtClean="0"/>
              <a:t>dış </a:t>
            </a:r>
            <a:r>
              <a:rPr lang="tr-TR" sz="3200" b="1" u="sng" dirty="0"/>
              <a:t>çevre analizi”</a:t>
            </a:r>
            <a:r>
              <a:rPr lang="tr-TR" sz="3200" dirty="0"/>
              <a:t> de </a:t>
            </a:r>
            <a:r>
              <a:rPr lang="tr-TR" sz="3200" dirty="0" smtClean="0"/>
              <a:t>denilmektedir</a:t>
            </a:r>
            <a:r>
              <a:rPr lang="tr-TR" sz="3200" dirty="0"/>
              <a:t>. Bir işletme  yaşam dönemini ve karlılığını etkileyecek makro çevre ve mikro çevre faktörlerini belirlemelidir </a:t>
            </a:r>
          </a:p>
          <a:p>
            <a:endParaRPr lang="tr-TR" dirty="0"/>
          </a:p>
        </p:txBody>
      </p:sp>
      <p:pic>
        <p:nvPicPr>
          <p:cNvPr id="614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4714875"/>
            <a:ext cx="2339752"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77555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755576" y="188913"/>
            <a:ext cx="8388424" cy="6120407"/>
          </a:xfrm>
        </p:spPr>
        <p:txBody>
          <a:bodyPr>
            <a:normAutofit/>
          </a:bodyPr>
          <a:lstStyle/>
          <a:p>
            <a:pPr marL="406908" indent="-342900">
              <a:defRPr/>
            </a:pPr>
            <a:r>
              <a:rPr lang="tr-TR" sz="3200" b="1" i="1" u="sng" dirty="0">
                <a:effectLst>
                  <a:outerShdw blurRad="38100" dist="38100" dir="2700000" algn="tl">
                    <a:srgbClr val="000000">
                      <a:alpha val="43137"/>
                    </a:srgbClr>
                  </a:outerShdw>
                </a:effectLst>
              </a:rPr>
              <a:t>İşletme  ilk önce pazardaki fırsat ve tehditleri belirler.</a:t>
            </a:r>
          </a:p>
          <a:p>
            <a:pPr marL="406908" indent="-342900">
              <a:defRPr/>
            </a:pPr>
            <a:r>
              <a:rPr lang="tr-TR" sz="3200" b="1" u="sng" dirty="0"/>
              <a:t>Pazar fırsatı</a:t>
            </a:r>
            <a:r>
              <a:rPr lang="tr-TR" sz="3200" dirty="0"/>
              <a:t>: Firmanın kar elde edeceği, tüketici beklenti ve ihtiyaçlarının fazla olduğu ve bunları tatmin etme ihtimalinin  yüksek olduğu alandır. </a:t>
            </a:r>
            <a:endParaRPr lang="tr-TR" sz="3200" dirty="0" smtClean="0"/>
          </a:p>
          <a:p>
            <a:pPr marL="64008" indent="0" eaLnBrk="1" fontAlgn="auto" hangingPunct="1">
              <a:spcAft>
                <a:spcPts val="0"/>
              </a:spcAft>
              <a:buNone/>
              <a:defRPr/>
            </a:pPr>
            <a:endParaRPr lang="tr-TR" sz="3200"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4221088"/>
            <a:ext cx="3635896" cy="2636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09443" y="1052737"/>
            <a:ext cx="7125112" cy="4806062"/>
          </a:xfrm>
        </p:spPr>
        <p:txBody>
          <a:bodyPr>
            <a:normAutofit fontScale="92500"/>
          </a:bodyPr>
          <a:lstStyle/>
          <a:p>
            <a:pPr marL="448056" indent="-384048">
              <a:spcAft>
                <a:spcPts val="0"/>
              </a:spcAft>
              <a:buNone/>
              <a:defRPr/>
            </a:pPr>
            <a:r>
              <a:rPr lang="tr-TR" sz="3200" b="1" dirty="0"/>
              <a:t>Pazar fırsatlarının 3 temel kaynağı vardır; </a:t>
            </a:r>
          </a:p>
          <a:p>
            <a:pPr marL="448056" indent="-384048">
              <a:spcAft>
                <a:spcPts val="0"/>
              </a:spcAft>
              <a:buNone/>
              <a:defRPr/>
            </a:pPr>
            <a:r>
              <a:rPr lang="tr-TR" sz="3200" dirty="0"/>
              <a:t>1)Arzı yetersiz sunmak</a:t>
            </a:r>
          </a:p>
          <a:p>
            <a:pPr marL="448056" indent="-384048">
              <a:spcAft>
                <a:spcPts val="0"/>
              </a:spcAft>
              <a:buNone/>
              <a:defRPr/>
            </a:pPr>
            <a:r>
              <a:rPr lang="tr-TR" sz="3200" dirty="0"/>
              <a:t>2)Mevcut bir ürün ya da hizmeti üstün bir şekilde sunmak</a:t>
            </a:r>
            <a:r>
              <a:rPr lang="tr-TR" sz="3200" dirty="0" smtClean="0"/>
              <a:t>, üç </a:t>
            </a:r>
            <a:r>
              <a:rPr lang="tr-TR" sz="3200" dirty="0"/>
              <a:t>yönteme başvurulur:</a:t>
            </a:r>
          </a:p>
          <a:p>
            <a:pPr marL="448056" indent="-384048">
              <a:spcAft>
                <a:spcPts val="0"/>
              </a:spcAft>
              <a:buNone/>
              <a:defRPr/>
            </a:pPr>
            <a:r>
              <a:rPr lang="tr-TR" sz="3200" dirty="0"/>
              <a:t>           a)Sorun bulma  yöntemi</a:t>
            </a:r>
          </a:p>
          <a:p>
            <a:pPr marL="448056" indent="-384048">
              <a:spcAft>
                <a:spcPts val="0"/>
              </a:spcAft>
              <a:buNone/>
              <a:defRPr/>
            </a:pPr>
            <a:r>
              <a:rPr lang="tr-TR" sz="3200" dirty="0"/>
              <a:t>           b)İdeal yöntemi</a:t>
            </a:r>
          </a:p>
          <a:p>
            <a:pPr marL="448056" indent="-384048">
              <a:spcAft>
                <a:spcPts val="0"/>
              </a:spcAft>
              <a:buNone/>
              <a:defRPr/>
            </a:pPr>
            <a:r>
              <a:rPr lang="tr-TR" sz="3200" dirty="0"/>
              <a:t>           c)Tüketim zinciri yöntemi</a:t>
            </a:r>
          </a:p>
          <a:p>
            <a:pPr marL="448056" indent="-384048">
              <a:spcAft>
                <a:spcPts val="0"/>
              </a:spcAft>
              <a:buNone/>
              <a:defRPr/>
            </a:pPr>
            <a:r>
              <a:rPr lang="tr-TR" sz="3200" dirty="0"/>
              <a:t>3)Yeni bir ürün ya da hizmet sunmak</a:t>
            </a:r>
          </a:p>
          <a:p>
            <a:endParaRPr lang="tr-TR" dirty="0"/>
          </a:p>
        </p:txBody>
      </p:sp>
    </p:spTree>
    <p:extLst>
      <p:ext uri="{BB962C8B-B14F-4D97-AF65-F5344CB8AC3E}">
        <p14:creationId xmlns:p14="http://schemas.microsoft.com/office/powerpoint/2010/main" val="2335786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sz="half" idx="1"/>
          </p:nvPr>
        </p:nvSpPr>
        <p:spPr>
          <a:xfrm>
            <a:off x="467544" y="980728"/>
            <a:ext cx="8352928" cy="5877272"/>
          </a:xfrm>
        </p:spPr>
        <p:txBody>
          <a:bodyPr>
            <a:normAutofit/>
          </a:bodyPr>
          <a:lstStyle/>
          <a:p>
            <a:pPr marL="0" indent="65088" eaLnBrk="1" fontAlgn="auto" hangingPunct="1">
              <a:spcAft>
                <a:spcPts val="0"/>
              </a:spcAft>
              <a:buFontTx/>
              <a:buNone/>
              <a:defRPr/>
            </a:pPr>
            <a:r>
              <a:rPr lang="tr-TR" sz="3200" b="1" dirty="0" smtClean="0">
                <a:solidFill>
                  <a:schemeClr val="tx1"/>
                </a:solidFill>
              </a:rPr>
              <a:t>1)Arzı Yetersiz Ürün Sunmak: </a:t>
            </a:r>
            <a:r>
              <a:rPr lang="tr-TR" sz="3200" dirty="0">
                <a:solidFill>
                  <a:schemeClr val="tx1"/>
                </a:solidFill>
              </a:rPr>
              <a:t>Pazarda kıt olan ürünü </a:t>
            </a:r>
            <a:r>
              <a:rPr lang="tr-TR" sz="3200" dirty="0" smtClean="0">
                <a:solidFill>
                  <a:schemeClr val="tx1"/>
                </a:solidFill>
              </a:rPr>
              <a:t>sunmaktır.(Kriz,deprem,sel,savaş </a:t>
            </a:r>
            <a:r>
              <a:rPr lang="tr-TR" sz="3200" dirty="0">
                <a:solidFill>
                  <a:schemeClr val="tx1"/>
                </a:solidFill>
              </a:rPr>
              <a:t>vb. durumlarda ortaya </a:t>
            </a:r>
            <a:r>
              <a:rPr lang="tr-TR" sz="3200" dirty="0" smtClean="0">
                <a:solidFill>
                  <a:schemeClr val="tx1"/>
                </a:solidFill>
              </a:rPr>
              <a:t>çıkan </a:t>
            </a:r>
            <a:r>
              <a:rPr lang="tr-TR" sz="3200" dirty="0">
                <a:solidFill>
                  <a:schemeClr val="tx1"/>
                </a:solidFill>
              </a:rPr>
              <a:t>fırsatlardır. Firmalar bu fırsatlardan  yararlanılır</a:t>
            </a:r>
            <a:r>
              <a:rPr lang="tr-TR" sz="3200" dirty="0" smtClean="0">
                <a:solidFill>
                  <a:schemeClr val="tx1"/>
                </a:solidFill>
              </a:rPr>
              <a:t>.)</a:t>
            </a:r>
          </a:p>
          <a:p>
            <a:pPr marL="90488" indent="-25400" eaLnBrk="1" fontAlgn="auto" hangingPunct="1">
              <a:spcAft>
                <a:spcPts val="0"/>
              </a:spcAft>
              <a:buFontTx/>
              <a:buNone/>
              <a:defRPr/>
            </a:pPr>
            <a:endParaRPr lang="tr-TR" sz="2800" dirty="0" smtClean="0">
              <a:solidFill>
                <a:schemeClr val="bg1"/>
              </a:solidFill>
            </a:endParaRPr>
          </a:p>
          <a:p>
            <a:pPr marL="0" indent="65088" eaLnBrk="1" fontAlgn="auto" hangingPunct="1">
              <a:spcAft>
                <a:spcPts val="0"/>
              </a:spcAft>
              <a:buFontTx/>
              <a:buNone/>
              <a:defRPr/>
            </a:pPr>
            <a:endParaRPr lang="tr-TR" sz="2800" dirty="0" smtClean="0">
              <a:solidFill>
                <a:schemeClr val="bg1"/>
              </a:solidFill>
            </a:endParaRPr>
          </a:p>
          <a:p>
            <a:pPr marL="0" indent="65088" eaLnBrk="1" fontAlgn="auto" hangingPunct="1">
              <a:spcAft>
                <a:spcPts val="0"/>
              </a:spcAft>
              <a:buFontTx/>
              <a:buNone/>
              <a:defRPr/>
            </a:pPr>
            <a:endParaRPr lang="tr-TR" sz="2800" dirty="0">
              <a:solidFill>
                <a:schemeClr val="bg1"/>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idx="1"/>
          </p:nvPr>
        </p:nvSpPr>
        <p:spPr>
          <a:xfrm>
            <a:off x="467544" y="188913"/>
            <a:ext cx="8280920" cy="6669087"/>
          </a:xfrm>
        </p:spPr>
        <p:txBody>
          <a:bodyPr/>
          <a:lstStyle/>
          <a:p>
            <a:pPr eaLnBrk="1" hangingPunct="1"/>
            <a:r>
              <a:rPr lang="tr-TR" sz="3600" b="1" u="sng" dirty="0" smtClean="0"/>
              <a:t>Pazarlama planları</a:t>
            </a:r>
            <a:r>
              <a:rPr lang="tr-TR" sz="3600" dirty="0" smtClean="0"/>
              <a:t>, birçok büyük firmanın temel aktivitesidir ve küçük ölçekli işletmeler için de hayati öneme sahiptir. </a:t>
            </a:r>
          </a:p>
          <a:p>
            <a:pPr eaLnBrk="1" hangingPunct="1"/>
            <a:endParaRPr lang="tr-TR" sz="3600" dirty="0" smtClean="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800" y="4276724"/>
            <a:ext cx="3641204" cy="2176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half" idx="1"/>
          </p:nvPr>
        </p:nvSpPr>
        <p:spPr>
          <a:xfrm>
            <a:off x="683568" y="836712"/>
            <a:ext cx="7571184" cy="5400600"/>
          </a:xfrm>
        </p:spPr>
        <p:txBody>
          <a:bodyPr>
            <a:normAutofit fontScale="92500" lnSpcReduction="10000"/>
          </a:bodyPr>
          <a:lstStyle/>
          <a:p>
            <a:pPr marL="90488" lvl="0" indent="-25400">
              <a:spcAft>
                <a:spcPts val="0"/>
              </a:spcAft>
              <a:buClr>
                <a:srgbClr val="FEDD78"/>
              </a:buClr>
              <a:buNone/>
              <a:defRPr/>
            </a:pPr>
            <a:r>
              <a:rPr lang="tr-TR" sz="3200" b="1" dirty="0">
                <a:solidFill>
                  <a:prstClr val="white"/>
                </a:solidFill>
              </a:rPr>
              <a:t>2)Mevcut Bir Ürün Ya Da Hizmeti Daha Üstün Bir Şekilde Sunmak:</a:t>
            </a:r>
          </a:p>
          <a:p>
            <a:pPr marL="90488" lvl="0" indent="-25400">
              <a:spcAft>
                <a:spcPts val="0"/>
              </a:spcAft>
              <a:buClr>
                <a:srgbClr val="FEDD78"/>
              </a:buClr>
              <a:buNone/>
              <a:defRPr/>
            </a:pPr>
            <a:r>
              <a:rPr lang="tr-TR" sz="3200" dirty="0">
                <a:solidFill>
                  <a:prstClr val="white"/>
                </a:solidFill>
              </a:rPr>
              <a:t>		</a:t>
            </a:r>
            <a:r>
              <a:rPr lang="tr-TR" sz="3200" b="1" i="1" u="sng" dirty="0">
                <a:solidFill>
                  <a:prstClr val="white"/>
                </a:solidFill>
              </a:rPr>
              <a:t>a) Sorun bulma yöntemi</a:t>
            </a:r>
            <a:r>
              <a:rPr lang="tr-TR" sz="3200" b="1" dirty="0">
                <a:solidFill>
                  <a:prstClr val="white"/>
                </a:solidFill>
              </a:rPr>
              <a:t>; </a:t>
            </a:r>
            <a:r>
              <a:rPr lang="tr-TR" sz="3200" dirty="0">
                <a:solidFill>
                  <a:prstClr val="white"/>
                </a:solidFill>
              </a:rPr>
              <a:t>burada müşterilere hali hazırda kullandıkları ürünle ilgili sorunları </a:t>
            </a:r>
            <a:r>
              <a:rPr lang="tr-TR" sz="3200" dirty="0" err="1">
                <a:solidFill>
                  <a:prstClr val="white"/>
                </a:solidFill>
              </a:rPr>
              <a:t>sorulur.İşletme</a:t>
            </a:r>
            <a:r>
              <a:rPr lang="tr-TR" sz="3200" dirty="0">
                <a:solidFill>
                  <a:prstClr val="white"/>
                </a:solidFill>
              </a:rPr>
              <a:t>  bu sorunlara çözüm bularak fırsatları yakalamaya çalışır</a:t>
            </a:r>
            <a:r>
              <a:rPr lang="tr-TR" sz="3200" dirty="0" smtClean="0">
                <a:solidFill>
                  <a:prstClr val="white"/>
                </a:solidFill>
              </a:rPr>
              <a:t>.</a:t>
            </a:r>
          </a:p>
          <a:p>
            <a:pPr marL="90488" lvl="0" indent="-25400">
              <a:spcAft>
                <a:spcPts val="0"/>
              </a:spcAft>
              <a:buClr>
                <a:srgbClr val="FEDD78"/>
              </a:buClr>
              <a:buNone/>
              <a:defRPr/>
            </a:pPr>
            <a:endParaRPr lang="tr-TR" sz="3200" dirty="0">
              <a:solidFill>
                <a:prstClr val="white"/>
              </a:solidFill>
            </a:endParaRPr>
          </a:p>
          <a:p>
            <a:pPr marL="90488" lvl="0" indent="-25400">
              <a:spcAft>
                <a:spcPts val="0"/>
              </a:spcAft>
              <a:buClr>
                <a:srgbClr val="FEDD78"/>
              </a:buClr>
              <a:buNone/>
              <a:defRPr/>
            </a:pPr>
            <a:r>
              <a:rPr lang="tr-TR" sz="3200" dirty="0">
                <a:solidFill>
                  <a:prstClr val="white"/>
                </a:solidFill>
              </a:rPr>
              <a:t>		</a:t>
            </a:r>
            <a:r>
              <a:rPr lang="tr-TR" sz="3200" b="1" i="1" u="sng" dirty="0">
                <a:solidFill>
                  <a:prstClr val="white"/>
                </a:solidFill>
              </a:rPr>
              <a:t>b) İdeal yöntem; </a:t>
            </a:r>
            <a:r>
              <a:rPr lang="tr-TR" sz="3200" dirty="0">
                <a:solidFill>
                  <a:prstClr val="white"/>
                </a:solidFill>
              </a:rPr>
              <a:t>müşterilerden bir ürünün ya da hizmetin  ideal şeklini hayallerinde canlandırmalarını ister. (su geçirmeyen kumaşlar buruşmayan </a:t>
            </a:r>
            <a:r>
              <a:rPr lang="tr-TR" sz="3200" dirty="0" err="1">
                <a:solidFill>
                  <a:prstClr val="white"/>
                </a:solidFill>
              </a:rPr>
              <a:t>pantolonlar,hayvansal</a:t>
            </a:r>
            <a:r>
              <a:rPr lang="tr-TR" sz="3200" dirty="0">
                <a:solidFill>
                  <a:prstClr val="white"/>
                </a:solidFill>
              </a:rPr>
              <a:t> yağ içermeyen vb.)</a:t>
            </a:r>
          </a:p>
          <a:p>
            <a:endParaRPr lang="tr-TR" dirty="0"/>
          </a:p>
        </p:txBody>
      </p:sp>
    </p:spTree>
    <p:extLst>
      <p:ext uri="{BB962C8B-B14F-4D97-AF65-F5344CB8AC3E}">
        <p14:creationId xmlns:p14="http://schemas.microsoft.com/office/powerpoint/2010/main" val="169884783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4294967295"/>
          </p:nvPr>
        </p:nvSpPr>
        <p:spPr>
          <a:xfrm>
            <a:off x="539750" y="188913"/>
            <a:ext cx="8604250" cy="6669087"/>
          </a:xfrm>
        </p:spPr>
        <p:txBody>
          <a:bodyPr>
            <a:normAutofit/>
          </a:bodyPr>
          <a:lstStyle/>
          <a:p>
            <a:pPr marL="0" indent="65088" eaLnBrk="1" hangingPunct="1">
              <a:lnSpc>
                <a:spcPct val="90000"/>
              </a:lnSpc>
              <a:buFont typeface="Wingdings 2" panose="05020102010507070707" pitchFamily="18" charset="2"/>
              <a:buNone/>
            </a:pPr>
            <a:r>
              <a:rPr lang="tr-TR" sz="3200" b="1" i="1" u="sng" dirty="0" smtClean="0">
                <a:solidFill>
                  <a:schemeClr val="tx1"/>
                </a:solidFill>
              </a:rPr>
              <a:t>c)Tüketici zinciri; </a:t>
            </a:r>
            <a:r>
              <a:rPr lang="tr-TR" sz="3200" dirty="0" smtClean="0">
                <a:solidFill>
                  <a:schemeClr val="tx1"/>
                </a:solidFill>
              </a:rPr>
              <a:t>müşteriye ürünü satın alırken, kullanırken, elden çıkarırken içinden geçtiği duygusal ve düşünsel süreç sorulur. (Çoğu müşteri ürünü kullanırken aynı problemi </a:t>
            </a:r>
            <a:r>
              <a:rPr lang="tr-TR" sz="3200" dirty="0" err="1" smtClean="0">
                <a:solidFill>
                  <a:schemeClr val="tx1"/>
                </a:solidFill>
              </a:rPr>
              <a:t>yaşıyorsa,müşteriyi</a:t>
            </a:r>
            <a:r>
              <a:rPr lang="tr-TR" sz="3200" dirty="0" smtClean="0">
                <a:solidFill>
                  <a:schemeClr val="tx1"/>
                </a:solidFill>
              </a:rPr>
              <a:t> markaya ve firmaya bağlı tutmanın yolu bu eksikliği gidermek için çareler aramaktır.)</a:t>
            </a:r>
          </a:p>
          <a:p>
            <a:pPr marL="0" indent="65088" eaLnBrk="1" hangingPunct="1">
              <a:lnSpc>
                <a:spcPct val="90000"/>
              </a:lnSpc>
              <a:buFont typeface="Wingdings 2" panose="05020102010507070707" pitchFamily="18" charset="2"/>
              <a:buNone/>
            </a:pPr>
            <a:endParaRPr lang="tr-TR" sz="3200" dirty="0" smtClean="0">
              <a:solidFill>
                <a:schemeClr val="tx1"/>
              </a:solidFill>
            </a:endParaRPr>
          </a:p>
          <a:p>
            <a:pPr marL="0" indent="65088" eaLnBrk="1" hangingPunct="1">
              <a:lnSpc>
                <a:spcPct val="90000"/>
              </a:lnSpc>
              <a:buFont typeface="Wingdings 2" panose="05020102010507070707" pitchFamily="18" charset="2"/>
              <a:buNone/>
            </a:pPr>
            <a:endParaRPr lang="tr-TR" sz="3200" dirty="0" smtClean="0">
              <a:solidFill>
                <a:schemeClr val="bg1"/>
              </a:solidFill>
            </a:endParaRPr>
          </a:p>
          <a:p>
            <a:pPr marL="0" indent="65088" eaLnBrk="1" hangingPunct="1">
              <a:lnSpc>
                <a:spcPct val="90000"/>
              </a:lnSpc>
              <a:buFont typeface="Wingdings 2" panose="05020102010507070707" pitchFamily="18" charset="2"/>
              <a:buNone/>
            </a:pPr>
            <a:endParaRPr lang="tr-TR" sz="3200" dirty="0" smtClean="0">
              <a:solidFill>
                <a:schemeClr val="bg1"/>
              </a:solidFill>
            </a:endParaRPr>
          </a:p>
          <a:p>
            <a:pPr marL="0" indent="65088" eaLnBrk="1" hangingPunct="1">
              <a:lnSpc>
                <a:spcPct val="90000"/>
              </a:lnSpc>
              <a:buFont typeface="Wingdings" panose="05000000000000000000" pitchFamily="2" charset="2"/>
              <a:buNone/>
            </a:pPr>
            <a:r>
              <a:rPr lang="tr-TR" sz="3200" dirty="0" smtClean="0">
                <a:solidFill>
                  <a:schemeClr val="bg1"/>
                </a:solidFill>
              </a:rPr>
              <a:t>   </a:t>
            </a: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5013176"/>
            <a:ext cx="4283968" cy="1844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27584" y="857527"/>
            <a:ext cx="7272808" cy="2926955"/>
          </a:xfrm>
          <a:prstGeom prst="rect">
            <a:avLst/>
          </a:prstGeom>
        </p:spPr>
        <p:txBody>
          <a:bodyPr wrap="square">
            <a:spAutoFit/>
          </a:bodyPr>
          <a:lstStyle/>
          <a:p>
            <a:pPr lvl="0" indent="65088" defTabSz="457200" fontAlgn="auto">
              <a:lnSpc>
                <a:spcPct val="90000"/>
              </a:lnSpc>
              <a:spcBef>
                <a:spcPct val="20000"/>
              </a:spcBef>
              <a:spcAft>
                <a:spcPts val="600"/>
              </a:spcAft>
              <a:buClr>
                <a:srgbClr val="FEDD78"/>
              </a:buClr>
            </a:pPr>
            <a:r>
              <a:rPr lang="tr-TR" b="1" dirty="0">
                <a:ln w="18415" cmpd="sng">
                  <a:solidFill>
                    <a:srgbClr val="FFFFFF"/>
                  </a:solidFill>
                  <a:prstDash val="solid"/>
                </a:ln>
                <a:solidFill>
                  <a:prstClr val="white"/>
                </a:solidFill>
                <a:effectLst>
                  <a:outerShdw blurRad="63500" dir="3600000" algn="tl" rotWithShape="0">
                    <a:srgbClr val="000000">
                      <a:alpha val="70000"/>
                    </a:srgbClr>
                  </a:outerShdw>
                </a:effectLst>
                <a:latin typeface="Tempus Sans ITC"/>
                <a:cs typeface="+mn-cs"/>
              </a:rPr>
              <a:t>3)Yeni Ürün ya da Hizmet Sunmak;</a:t>
            </a:r>
          </a:p>
          <a:p>
            <a:pPr lvl="0" indent="65088" defTabSz="457200" fontAlgn="auto">
              <a:lnSpc>
                <a:spcPct val="90000"/>
              </a:lnSpc>
              <a:spcBef>
                <a:spcPct val="20000"/>
              </a:spcBef>
              <a:spcAft>
                <a:spcPts val="600"/>
              </a:spcAft>
              <a:buClr>
                <a:srgbClr val="FEDD78"/>
              </a:buClr>
            </a:pPr>
            <a:r>
              <a:rPr lang="tr-TR" dirty="0">
                <a:ln w="18415" cmpd="sng">
                  <a:solidFill>
                    <a:srgbClr val="FFFFFF"/>
                  </a:solidFill>
                  <a:prstDash val="solid"/>
                </a:ln>
                <a:solidFill>
                  <a:prstClr val="white"/>
                </a:solidFill>
                <a:effectLst>
                  <a:outerShdw blurRad="63500" dir="3600000" algn="tl" rotWithShape="0">
                    <a:srgbClr val="000000">
                      <a:alpha val="70000"/>
                    </a:srgbClr>
                  </a:outerShdw>
                </a:effectLst>
                <a:latin typeface="Tempus Sans ITC"/>
                <a:cs typeface="+mn-cs"/>
              </a:rPr>
              <a:t>Yeni ihtiyaçlar sunulur</a:t>
            </a:r>
            <a:r>
              <a:rPr lang="tr-TR" dirty="0" smtClean="0">
                <a:ln w="18415" cmpd="sng">
                  <a:solidFill>
                    <a:srgbClr val="FFFFFF"/>
                  </a:solidFill>
                  <a:prstDash val="solid"/>
                </a:ln>
                <a:solidFill>
                  <a:prstClr val="white"/>
                </a:solidFill>
                <a:effectLst>
                  <a:outerShdw blurRad="63500" dir="3600000" algn="tl" rotWithShape="0">
                    <a:srgbClr val="000000">
                      <a:alpha val="70000"/>
                    </a:srgbClr>
                  </a:outerShdw>
                </a:effectLst>
                <a:latin typeface="Tempus Sans ITC"/>
                <a:cs typeface="+mn-cs"/>
              </a:rPr>
              <a:t>. Adeta </a:t>
            </a:r>
            <a:r>
              <a:rPr lang="tr-TR" dirty="0">
                <a:ln w="18415" cmpd="sng">
                  <a:solidFill>
                    <a:srgbClr val="FFFFFF"/>
                  </a:solidFill>
                  <a:prstDash val="solid"/>
                </a:ln>
                <a:solidFill>
                  <a:prstClr val="white"/>
                </a:solidFill>
                <a:effectLst>
                  <a:outerShdw blurRad="63500" dir="3600000" algn="tl" rotWithShape="0">
                    <a:srgbClr val="000000">
                      <a:alpha val="70000"/>
                    </a:srgbClr>
                  </a:outerShdw>
                </a:effectLst>
                <a:latin typeface="Tempus Sans ITC"/>
                <a:cs typeface="+mn-cs"/>
              </a:rPr>
              <a:t>pazarda çığır açılır</a:t>
            </a:r>
            <a:r>
              <a:rPr lang="tr-TR" dirty="0" smtClean="0">
                <a:ln w="18415" cmpd="sng">
                  <a:solidFill>
                    <a:srgbClr val="FFFFFF"/>
                  </a:solidFill>
                  <a:prstDash val="solid"/>
                </a:ln>
                <a:solidFill>
                  <a:prstClr val="white"/>
                </a:solidFill>
                <a:effectLst>
                  <a:outerShdw blurRad="63500" dir="3600000" algn="tl" rotWithShape="0">
                    <a:srgbClr val="000000">
                      <a:alpha val="70000"/>
                    </a:srgbClr>
                  </a:outerShdw>
                </a:effectLst>
                <a:latin typeface="Tempus Sans ITC"/>
                <a:cs typeface="+mn-cs"/>
              </a:rPr>
              <a:t>. Yaşam </a:t>
            </a:r>
            <a:r>
              <a:rPr lang="tr-TR" dirty="0">
                <a:ln w="18415" cmpd="sng">
                  <a:solidFill>
                    <a:srgbClr val="FFFFFF"/>
                  </a:solidFill>
                  <a:prstDash val="solid"/>
                </a:ln>
                <a:solidFill>
                  <a:prstClr val="white"/>
                </a:solidFill>
                <a:effectLst>
                  <a:outerShdw blurRad="63500" dir="3600000" algn="tl" rotWithShape="0">
                    <a:srgbClr val="000000">
                      <a:alpha val="70000"/>
                    </a:srgbClr>
                  </a:outerShdw>
                </a:effectLst>
                <a:latin typeface="Tempus Sans ITC"/>
                <a:cs typeface="+mn-cs"/>
              </a:rPr>
              <a:t>standardına katkıda bulunur.(naylon</a:t>
            </a:r>
            <a:r>
              <a:rPr lang="tr-TR" dirty="0" smtClean="0">
                <a:ln w="18415" cmpd="sng">
                  <a:solidFill>
                    <a:srgbClr val="FFFFFF"/>
                  </a:solidFill>
                  <a:prstDash val="solid"/>
                </a:ln>
                <a:solidFill>
                  <a:prstClr val="white"/>
                </a:solidFill>
                <a:effectLst>
                  <a:outerShdw blurRad="63500" dir="3600000" algn="tl" rotWithShape="0">
                    <a:srgbClr val="000000">
                      <a:alpha val="70000"/>
                    </a:srgbClr>
                  </a:outerShdw>
                </a:effectLst>
                <a:latin typeface="Tempus Sans ITC"/>
                <a:cs typeface="+mn-cs"/>
              </a:rPr>
              <a:t>, telefon</a:t>
            </a:r>
            <a:r>
              <a:rPr lang="tr-TR" dirty="0">
                <a:ln w="18415" cmpd="sng">
                  <a:solidFill>
                    <a:srgbClr val="FFFFFF"/>
                  </a:solidFill>
                  <a:prstDash val="solid"/>
                </a:ln>
                <a:solidFill>
                  <a:prstClr val="white"/>
                </a:solidFill>
                <a:effectLst>
                  <a:outerShdw blurRad="63500" dir="3600000" algn="tl" rotWithShape="0">
                    <a:srgbClr val="000000">
                      <a:alpha val="70000"/>
                    </a:srgbClr>
                  </a:outerShdw>
                </a:effectLst>
                <a:latin typeface="Tempus Sans ITC"/>
                <a:cs typeface="+mn-cs"/>
              </a:rPr>
              <a:t>, Orlon </a:t>
            </a:r>
            <a:r>
              <a:rPr lang="tr-TR" dirty="0" err="1">
                <a:ln w="18415" cmpd="sng">
                  <a:solidFill>
                    <a:srgbClr val="FFFFFF"/>
                  </a:solidFill>
                  <a:prstDash val="solid"/>
                </a:ln>
                <a:solidFill>
                  <a:prstClr val="white"/>
                </a:solidFill>
                <a:effectLst>
                  <a:outerShdw blurRad="63500" dir="3600000" algn="tl" rotWithShape="0">
                    <a:srgbClr val="000000">
                      <a:alpha val="70000"/>
                    </a:srgbClr>
                  </a:outerShdw>
                </a:effectLst>
                <a:latin typeface="Tempus Sans ITC"/>
                <a:cs typeface="+mn-cs"/>
              </a:rPr>
              <a:t>Dupont</a:t>
            </a:r>
            <a:r>
              <a:rPr lang="tr-TR" dirty="0">
                <a:ln w="18415" cmpd="sng">
                  <a:solidFill>
                    <a:srgbClr val="FFFFFF"/>
                  </a:solidFill>
                  <a:prstDash val="solid"/>
                </a:ln>
                <a:solidFill>
                  <a:prstClr val="white"/>
                </a:solidFill>
                <a:effectLst>
                  <a:outerShdw blurRad="63500" dir="3600000" algn="tl" rotWithShape="0">
                    <a:srgbClr val="000000">
                      <a:alpha val="70000"/>
                    </a:srgbClr>
                  </a:outerShdw>
                </a:effectLst>
                <a:latin typeface="Tempus Sans ITC"/>
                <a:cs typeface="+mn-cs"/>
              </a:rPr>
              <a:t> firması tarafından </a:t>
            </a:r>
            <a:r>
              <a:rPr lang="tr-TR" dirty="0" err="1">
                <a:ln w="18415" cmpd="sng">
                  <a:solidFill>
                    <a:srgbClr val="FFFFFF"/>
                  </a:solidFill>
                  <a:prstDash val="solid"/>
                </a:ln>
                <a:solidFill>
                  <a:prstClr val="white"/>
                </a:solidFill>
                <a:effectLst>
                  <a:outerShdw blurRad="63500" dir="3600000" algn="tl" rotWithShape="0">
                    <a:srgbClr val="000000">
                      <a:alpha val="70000"/>
                    </a:srgbClr>
                  </a:outerShdw>
                </a:effectLst>
                <a:latin typeface="Tempus Sans ITC"/>
                <a:cs typeface="+mn-cs"/>
              </a:rPr>
              <a:t>laboratuar</a:t>
            </a:r>
            <a:r>
              <a:rPr lang="tr-TR" dirty="0">
                <a:ln w="18415" cmpd="sng">
                  <a:solidFill>
                    <a:srgbClr val="FFFFFF"/>
                  </a:solidFill>
                  <a:prstDash val="solid"/>
                </a:ln>
                <a:solidFill>
                  <a:prstClr val="white"/>
                </a:solidFill>
                <a:effectLst>
                  <a:outerShdw blurRad="63500" dir="3600000" algn="tl" rotWithShape="0">
                    <a:srgbClr val="000000">
                      <a:alpha val="70000"/>
                    </a:srgbClr>
                  </a:outerShdw>
                </a:effectLst>
                <a:latin typeface="Tempus Sans ITC"/>
                <a:cs typeface="+mn-cs"/>
              </a:rPr>
              <a:t> araştırmalar sonucu bulunmuştur. )</a:t>
            </a:r>
          </a:p>
        </p:txBody>
      </p:sp>
    </p:spTree>
    <p:extLst>
      <p:ext uri="{BB962C8B-B14F-4D97-AF65-F5344CB8AC3E}">
        <p14:creationId xmlns:p14="http://schemas.microsoft.com/office/powerpoint/2010/main" val="24451120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3" name="Rectangle 3"/>
          <p:cNvSpPr>
            <a:spLocks noGrp="1" noChangeArrowheads="1"/>
          </p:cNvSpPr>
          <p:nvPr>
            <p:ph type="body" idx="4294967295"/>
          </p:nvPr>
        </p:nvSpPr>
        <p:spPr>
          <a:xfrm>
            <a:off x="611188" y="260350"/>
            <a:ext cx="8532812" cy="6597650"/>
          </a:xfrm>
        </p:spPr>
        <p:txBody>
          <a:bodyPr/>
          <a:lstStyle/>
          <a:p>
            <a:pPr eaLnBrk="1" hangingPunct="1"/>
            <a:endParaRPr lang="tr-TR" sz="3200" b="1" i="1" dirty="0" smtClean="0">
              <a:solidFill>
                <a:schemeClr val="tx1"/>
              </a:solidFill>
            </a:endParaRPr>
          </a:p>
          <a:p>
            <a:pPr eaLnBrk="1" hangingPunct="1"/>
            <a:r>
              <a:rPr lang="tr-TR" sz="3200" b="1" i="1" dirty="0" smtClean="0">
                <a:solidFill>
                  <a:schemeClr val="tx1"/>
                </a:solidFill>
              </a:rPr>
              <a:t>Pazardaki Tehditler: </a:t>
            </a:r>
            <a:r>
              <a:rPr lang="tr-TR" sz="3200" dirty="0" smtClean="0">
                <a:solidFill>
                  <a:schemeClr val="tx1"/>
                </a:solidFill>
              </a:rPr>
              <a:t>Arzu edilmeyen trend ve gelişmeler olarak tanımlanabilir. En büyük problem bu olumsuzluklara karşı koyacak, bir pazarlama stratejisinin olmayışıdır.</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203"/>
                                        </p:tgtEl>
                                        <p:attrNameLst>
                                          <p:attrName>style.visibility</p:attrName>
                                        </p:attrNameLst>
                                      </p:cBhvr>
                                      <p:to>
                                        <p:strVal val="visible"/>
                                      </p:to>
                                    </p:set>
                                    <p:animEffect transition="in" filter="fade">
                                      <p:cBhvr>
                                        <p:cTn id="7" dur="2000"/>
                                        <p:tgtEl>
                                          <p:spTgt spid="51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2 İçerik Yer Tutucusu"/>
          <p:cNvSpPr>
            <a:spLocks noGrp="1"/>
          </p:cNvSpPr>
          <p:nvPr>
            <p:ph idx="1"/>
          </p:nvPr>
        </p:nvSpPr>
        <p:spPr>
          <a:xfrm>
            <a:off x="899592" y="188913"/>
            <a:ext cx="7488832" cy="6669087"/>
          </a:xfrm>
        </p:spPr>
        <p:txBody>
          <a:bodyPr>
            <a:normAutofit/>
          </a:bodyPr>
          <a:lstStyle/>
          <a:p>
            <a:pPr eaLnBrk="1" hangingPunct="1"/>
            <a:r>
              <a:rPr lang="tr-TR" sz="2400" dirty="0" smtClean="0"/>
              <a:t>Firma pazardaki fırsat ve tehditleri belirledikten sonra, bu fırsat ve tehditler karşısında </a:t>
            </a:r>
            <a:r>
              <a:rPr lang="tr-TR" sz="2400" b="1" i="1" dirty="0" smtClean="0"/>
              <a:t>güç ve</a:t>
            </a:r>
            <a:r>
              <a:rPr lang="tr-TR" sz="2400" dirty="0" smtClean="0"/>
              <a:t> </a:t>
            </a:r>
            <a:r>
              <a:rPr lang="tr-TR" sz="2400" b="1" i="1" dirty="0" smtClean="0"/>
              <a:t>zayıflıklarını </a:t>
            </a:r>
            <a:r>
              <a:rPr lang="tr-TR" sz="2400" dirty="0" smtClean="0"/>
              <a:t>da belirlemelidir. Bunlara aynı zamanda </a:t>
            </a:r>
            <a:r>
              <a:rPr lang="tr-TR" sz="2400" b="1" u="sng" dirty="0" smtClean="0"/>
              <a:t>“içsel faktörler” </a:t>
            </a:r>
            <a:r>
              <a:rPr lang="tr-TR" sz="2400" dirty="0" smtClean="0"/>
              <a:t>de denilmektedir. </a:t>
            </a:r>
          </a:p>
          <a:p>
            <a:pPr eaLnBrk="1" hangingPunct="1"/>
            <a:endParaRPr lang="tr-TR" sz="2400" dirty="0" smtClean="0"/>
          </a:p>
          <a:p>
            <a:pPr eaLnBrk="1" hangingPunct="1"/>
            <a:r>
              <a:rPr lang="tr-TR" sz="2400" dirty="0" smtClean="0"/>
              <a:t>Herhangi bir işletmenin gücü ya da zayıflığı, pazardaki   konumuna bağlıdır.</a:t>
            </a:r>
          </a:p>
          <a:p>
            <a:pPr eaLnBrk="1" hangingPunct="1"/>
            <a:endParaRPr lang="tr-TR" sz="2400" dirty="0" smtClean="0"/>
          </a:p>
          <a:p>
            <a:pPr eaLnBrk="1" hangingPunct="1"/>
            <a:r>
              <a:rPr lang="tr-TR" sz="2400" dirty="0" smtClean="0"/>
              <a:t>Firma pazardaki her bir rakibi karşısında gücünü ve zayıf noktalarını iyi değerlendirmeli, </a:t>
            </a:r>
            <a:r>
              <a:rPr lang="tr-TR" sz="2400" b="1" u="sng" dirty="0" smtClean="0"/>
              <a:t>şu noktalara dikkat etmelidir:</a:t>
            </a:r>
            <a:endParaRPr lang="tr-TR" sz="2400" dirty="0" smtClean="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7478" y="4327"/>
            <a:ext cx="3067050" cy="1048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9" name="Rectangle 3"/>
          <p:cNvSpPr>
            <a:spLocks noGrp="1" noChangeArrowheads="1"/>
          </p:cNvSpPr>
          <p:nvPr>
            <p:ph type="body" idx="4294967295"/>
          </p:nvPr>
        </p:nvSpPr>
        <p:spPr>
          <a:xfrm>
            <a:off x="684213" y="188913"/>
            <a:ext cx="8459787" cy="6669087"/>
          </a:xfrm>
        </p:spPr>
        <p:txBody>
          <a:bodyPr>
            <a:normAutofit/>
          </a:bodyPr>
          <a:lstStyle/>
          <a:p>
            <a:pPr eaLnBrk="1" hangingPunct="1"/>
            <a:r>
              <a:rPr lang="tr-TR" sz="2800" b="1" u="sng" dirty="0" smtClean="0">
                <a:solidFill>
                  <a:schemeClr val="tx1"/>
                </a:solidFill>
              </a:rPr>
              <a:t>Firmanın pazarlama konusundaki gücü</a:t>
            </a:r>
            <a:r>
              <a:rPr lang="tr-TR" sz="2800" b="1" dirty="0" smtClean="0">
                <a:solidFill>
                  <a:schemeClr val="tx1"/>
                </a:solidFill>
              </a:rPr>
              <a:t>; </a:t>
            </a:r>
            <a:r>
              <a:rPr lang="tr-TR" sz="2800" dirty="0" smtClean="0">
                <a:solidFill>
                  <a:schemeClr val="tx1"/>
                </a:solidFill>
              </a:rPr>
              <a:t>arasında sahip olduğu </a:t>
            </a:r>
            <a:r>
              <a:rPr lang="tr-TR" sz="2800" dirty="0" err="1" smtClean="0">
                <a:solidFill>
                  <a:schemeClr val="tx1"/>
                </a:solidFill>
              </a:rPr>
              <a:t>imaj,pazar</a:t>
            </a:r>
            <a:r>
              <a:rPr lang="tr-TR" sz="2800" dirty="0" smtClean="0">
                <a:solidFill>
                  <a:schemeClr val="tx1"/>
                </a:solidFill>
              </a:rPr>
              <a:t> payı , kalite ve hizmet konusundaki şöhreti, iletişim ve dağıtımdaki etkinliğe bağlıdır.</a:t>
            </a:r>
          </a:p>
          <a:p>
            <a:pPr eaLnBrk="1" hangingPunct="1"/>
            <a:r>
              <a:rPr lang="tr-TR" sz="2800" b="1" u="sng" dirty="0" smtClean="0">
                <a:solidFill>
                  <a:schemeClr val="tx1"/>
                </a:solidFill>
              </a:rPr>
              <a:t>Firmanın finansal gücü;</a:t>
            </a:r>
            <a:r>
              <a:rPr lang="tr-TR" sz="2800" b="1" dirty="0" smtClean="0">
                <a:solidFill>
                  <a:schemeClr val="tx1"/>
                </a:solidFill>
              </a:rPr>
              <a:t> </a:t>
            </a:r>
            <a:r>
              <a:rPr lang="tr-TR" sz="2800" dirty="0" smtClean="0">
                <a:solidFill>
                  <a:schemeClr val="tx1"/>
                </a:solidFill>
              </a:rPr>
              <a:t>nakit akışı ve mevcut borçlarına bağlıdır.</a:t>
            </a:r>
          </a:p>
          <a:p>
            <a:pPr eaLnBrk="1" hangingPunct="1"/>
            <a:r>
              <a:rPr lang="tr-TR" sz="2800" b="1" u="sng" dirty="0" smtClean="0">
                <a:solidFill>
                  <a:schemeClr val="tx1"/>
                </a:solidFill>
              </a:rPr>
              <a:t>Firmanın </a:t>
            </a:r>
            <a:r>
              <a:rPr lang="tr-TR" sz="2800" b="1" u="sng" dirty="0" err="1" smtClean="0">
                <a:solidFill>
                  <a:schemeClr val="tx1"/>
                </a:solidFill>
              </a:rPr>
              <a:t>operasyonel</a:t>
            </a:r>
            <a:r>
              <a:rPr lang="tr-TR" sz="2800" b="1" u="sng" dirty="0" smtClean="0">
                <a:solidFill>
                  <a:schemeClr val="tx1"/>
                </a:solidFill>
              </a:rPr>
              <a:t> gücü</a:t>
            </a:r>
            <a:r>
              <a:rPr lang="tr-TR" sz="2800" b="1" dirty="0" smtClean="0">
                <a:solidFill>
                  <a:schemeClr val="tx1"/>
                </a:solidFill>
              </a:rPr>
              <a:t> ; </a:t>
            </a:r>
            <a:r>
              <a:rPr lang="tr-TR" sz="2800" dirty="0" smtClean="0">
                <a:solidFill>
                  <a:schemeClr val="tx1"/>
                </a:solidFill>
              </a:rPr>
              <a:t>kapasitesi , teknik becerisi, zamanında teslim becerisine bağlıdır.</a:t>
            </a:r>
          </a:p>
          <a:p>
            <a:pPr eaLnBrk="1" hangingPunct="1"/>
            <a:r>
              <a:rPr lang="tr-TR" sz="2800" b="1" u="sng" dirty="0" smtClean="0">
                <a:solidFill>
                  <a:schemeClr val="tx1"/>
                </a:solidFill>
              </a:rPr>
              <a:t>Tüm organizasyon kapasitesi</a:t>
            </a:r>
            <a:r>
              <a:rPr lang="tr-TR" sz="2800" b="1" dirty="0" smtClean="0">
                <a:solidFill>
                  <a:schemeClr val="tx1"/>
                </a:solidFill>
              </a:rPr>
              <a:t>; </a:t>
            </a:r>
            <a:r>
              <a:rPr lang="tr-TR" sz="2800" dirty="0" smtClean="0">
                <a:solidFill>
                  <a:schemeClr val="tx1"/>
                </a:solidFill>
              </a:rPr>
              <a:t>örgütün</a:t>
            </a:r>
            <a:r>
              <a:rPr lang="tr-TR" sz="2800" b="1" dirty="0" smtClean="0">
                <a:solidFill>
                  <a:schemeClr val="tx1"/>
                </a:solidFill>
              </a:rPr>
              <a:t> </a:t>
            </a:r>
            <a:r>
              <a:rPr lang="tr-TR" sz="2800" dirty="0" smtClean="0">
                <a:solidFill>
                  <a:schemeClr val="tx1"/>
                </a:solidFill>
              </a:rPr>
              <a:t>liderliğine , esnekliğine ve girişimcilik yeteneğine bağlıdır.</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5299"/>
                                        </p:tgtEl>
                                        <p:attrNameLst>
                                          <p:attrName>style.visibility</p:attrName>
                                        </p:attrNameLst>
                                      </p:cBhvr>
                                      <p:to>
                                        <p:strVal val="visible"/>
                                      </p:to>
                                    </p:set>
                                    <p:animEffect transition="in" filter="fade">
                                      <p:cBhvr>
                                        <p:cTn id="7" dur="2000"/>
                                        <p:tgtEl>
                                          <p:spTgt spid="55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a:xfrm>
            <a:off x="0" y="188913"/>
            <a:ext cx="9144000" cy="6669087"/>
          </a:xfrm>
        </p:spPr>
        <p:txBody>
          <a:bodyPr/>
          <a:lstStyle/>
          <a:p>
            <a:pPr eaLnBrk="1" hangingPunct="1"/>
            <a:r>
              <a:rPr lang="tr-TR" sz="3200" smtClean="0"/>
              <a:t>Bir işletme bütün yönleriyle zayıf ya da güçlü olamaz. Ayrıca işletmelerde her bölüm aynı güç ve yeteneğe sahip olamaz. Bazı işletmelerde finansman bölümü güçlü iken, bazılarında pazarlama daha etkin olabilir. </a:t>
            </a:r>
          </a:p>
          <a:p>
            <a:pPr eaLnBrk="1" hangingPunct="1"/>
            <a:r>
              <a:rPr lang="tr-TR" sz="3200" smtClean="0"/>
              <a:t>Bir işletmenin zayıf yönleri rakiplerine oranla daha az verimli ve daha az etkili olduğu yönleridir. Ayrıca çevresel değişkenlerdeki değişme duyarsızlık da zayıflık olarak kabul edilmektedir.</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6323"/>
                                        </p:tgtEl>
                                        <p:attrNameLst>
                                          <p:attrName>style.visibility</p:attrName>
                                        </p:attrNameLst>
                                      </p:cBhvr>
                                      <p:to>
                                        <p:strVal val="visible"/>
                                      </p:to>
                                    </p:set>
                                    <p:animEffect transition="in" filter="fade">
                                      <p:cBhvr>
                                        <p:cTn id="7" dur="2000"/>
                                        <p:tgtEl>
                                          <p:spTgt spid="56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a:xfrm>
            <a:off x="0" y="0"/>
            <a:ext cx="9144000" cy="6858000"/>
          </a:xfrm>
        </p:spPr>
        <p:txBody>
          <a:bodyPr/>
          <a:lstStyle/>
          <a:p>
            <a:pPr eaLnBrk="1" hangingPunct="1">
              <a:buFont typeface="Wingdings 2" panose="05020102010507070707" pitchFamily="18" charset="2"/>
              <a:buNone/>
            </a:pPr>
            <a:r>
              <a:rPr lang="tr-TR" sz="2400" b="1" smtClean="0"/>
              <a:t>GZFT göz önünde bulundurulması gereken konular</a:t>
            </a:r>
          </a:p>
        </p:txBody>
      </p:sp>
      <p:graphicFrame>
        <p:nvGraphicFramePr>
          <p:cNvPr id="3" name="2 Tablo"/>
          <p:cNvGraphicFramePr>
            <a:graphicFrameLocks noGrp="1"/>
          </p:cNvGraphicFramePr>
          <p:nvPr/>
        </p:nvGraphicFramePr>
        <p:xfrm>
          <a:off x="0" y="404813"/>
          <a:ext cx="9144000" cy="6759576"/>
        </p:xfrm>
        <a:graphic>
          <a:graphicData uri="http://schemas.openxmlformats.org/drawingml/2006/table">
            <a:tbl>
              <a:tblPr/>
              <a:tblGrid>
                <a:gridCol w="4418013"/>
                <a:gridCol w="4725987"/>
              </a:tblGrid>
              <a:tr h="33797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bg1"/>
                          </a:solidFill>
                          <a:effectLst/>
                          <a:latin typeface="Times New Roman" pitchFamily="18" charset="0"/>
                          <a:cs typeface="Times New Roman" pitchFamily="18" charset="0"/>
                        </a:rPr>
                        <a:t>İşletme İçi Potansiyel Üstünlükler </a:t>
                      </a:r>
                      <a:endParaRPr kumimoji="0" lang="tr-TR" sz="1600" b="0" i="0" u="none" strike="noStrike" cap="none" normalizeH="0" baseline="0" smtClean="0">
                        <a:ln>
                          <a:noFill/>
                        </a:ln>
                        <a:solidFill>
                          <a:schemeClr val="bg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bg1"/>
                          </a:solidFill>
                          <a:effectLst/>
                          <a:latin typeface="Times New Roman" pitchFamily="18" charset="0"/>
                          <a:cs typeface="Times New Roman" pitchFamily="18" charset="0"/>
                        </a:rPr>
                        <a:t>Güçlü bir finansal kaynak</a:t>
                      </a:r>
                      <a:endParaRPr kumimoji="0" lang="tr-TR" sz="1600" b="0" i="0" u="none" strike="noStrike" cap="none" normalizeH="0" baseline="0" smtClean="0">
                        <a:ln>
                          <a:noFill/>
                        </a:ln>
                        <a:solidFill>
                          <a:schemeClr val="bg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bg1"/>
                          </a:solidFill>
                          <a:effectLst/>
                          <a:latin typeface="Times New Roman" pitchFamily="18" charset="0"/>
                          <a:cs typeface="Times New Roman" pitchFamily="18" charset="0"/>
                        </a:rPr>
                        <a:t>İyi bilinen marka</a:t>
                      </a:r>
                      <a:endParaRPr kumimoji="0" lang="tr-TR" sz="1600" b="0" i="0" u="none" strike="noStrike" cap="none" normalizeH="0" baseline="0" smtClean="0">
                        <a:ln>
                          <a:noFill/>
                        </a:ln>
                        <a:solidFill>
                          <a:schemeClr val="bg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bg1"/>
                          </a:solidFill>
                          <a:effectLst/>
                          <a:latin typeface="Times New Roman" pitchFamily="18" charset="0"/>
                          <a:cs typeface="Times New Roman" pitchFamily="18" charset="0"/>
                        </a:rPr>
                        <a:t>Endüstrideki sıralamada bir numara</a:t>
                      </a:r>
                      <a:endParaRPr kumimoji="0" lang="tr-TR" sz="1600" b="0" i="0" u="none" strike="noStrike" cap="none" normalizeH="0" baseline="0" smtClean="0">
                        <a:ln>
                          <a:noFill/>
                        </a:ln>
                        <a:solidFill>
                          <a:schemeClr val="bg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bg1"/>
                          </a:solidFill>
                          <a:effectLst/>
                          <a:latin typeface="Times New Roman" pitchFamily="18" charset="0"/>
                          <a:cs typeface="Times New Roman" pitchFamily="18" charset="0"/>
                        </a:rPr>
                        <a:t>Ölçek ekonomisi</a:t>
                      </a:r>
                      <a:endParaRPr kumimoji="0" lang="tr-TR" sz="1600" b="0" i="0" u="none" strike="noStrike" cap="none" normalizeH="0" baseline="0" smtClean="0">
                        <a:ln>
                          <a:noFill/>
                        </a:ln>
                        <a:solidFill>
                          <a:schemeClr val="bg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bg1"/>
                          </a:solidFill>
                          <a:effectLst/>
                          <a:latin typeface="Times New Roman" pitchFamily="18" charset="0"/>
                          <a:cs typeface="Times New Roman" pitchFamily="18" charset="0"/>
                        </a:rPr>
                        <a:t>İyi bir teknoloji</a:t>
                      </a:r>
                      <a:endParaRPr kumimoji="0" lang="tr-TR" sz="1600" b="0" i="0" u="none" strike="noStrike" cap="none" normalizeH="0" baseline="0" smtClean="0">
                        <a:ln>
                          <a:noFill/>
                        </a:ln>
                        <a:solidFill>
                          <a:schemeClr val="bg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bg1"/>
                          </a:solidFill>
                          <a:effectLst/>
                          <a:latin typeface="Times New Roman" pitchFamily="18" charset="0"/>
                          <a:cs typeface="Times New Roman" pitchFamily="18" charset="0"/>
                        </a:rPr>
                        <a:t>Patent</a:t>
                      </a:r>
                      <a:endParaRPr kumimoji="0" lang="tr-TR" sz="1600" b="0" i="0" u="none" strike="noStrike" cap="none" normalizeH="0" baseline="0" smtClean="0">
                        <a:ln>
                          <a:noFill/>
                        </a:ln>
                        <a:solidFill>
                          <a:schemeClr val="bg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bg1"/>
                          </a:solidFill>
                          <a:effectLst/>
                          <a:latin typeface="Times New Roman" pitchFamily="18" charset="0"/>
                          <a:cs typeface="Times New Roman" pitchFamily="18" charset="0"/>
                        </a:rPr>
                        <a:t>Düşük maliyet(hammadde ve süreçte)</a:t>
                      </a:r>
                      <a:endParaRPr kumimoji="0" lang="tr-TR" sz="1600" b="0" i="0" u="none" strike="noStrike" cap="none" normalizeH="0" baseline="0" smtClean="0">
                        <a:ln>
                          <a:noFill/>
                        </a:ln>
                        <a:solidFill>
                          <a:schemeClr val="bg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bg1"/>
                          </a:solidFill>
                          <a:effectLst/>
                          <a:latin typeface="Times New Roman" pitchFamily="18" charset="0"/>
                          <a:cs typeface="Times New Roman" pitchFamily="18" charset="0"/>
                        </a:rPr>
                        <a:t>İtibarı olan bir işletme/ürün/marka adı</a:t>
                      </a:r>
                      <a:endParaRPr kumimoji="0" lang="tr-TR" sz="1600" b="0" i="0" u="none" strike="noStrike" cap="none" normalizeH="0" baseline="0" smtClean="0">
                        <a:ln>
                          <a:noFill/>
                        </a:ln>
                        <a:solidFill>
                          <a:schemeClr val="bg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bg1"/>
                          </a:solidFill>
                          <a:effectLst/>
                          <a:latin typeface="Times New Roman" pitchFamily="18" charset="0"/>
                          <a:cs typeface="Times New Roman" pitchFamily="18" charset="0"/>
                        </a:rPr>
                        <a:t>Çok iyi yönetim</a:t>
                      </a:r>
                      <a:endParaRPr kumimoji="0" lang="tr-TR" sz="1600" b="0" i="0" u="none" strike="noStrike" cap="none" normalizeH="0" baseline="0" smtClean="0">
                        <a:ln>
                          <a:noFill/>
                        </a:ln>
                        <a:solidFill>
                          <a:schemeClr val="bg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bg1"/>
                          </a:solidFill>
                          <a:effectLst/>
                          <a:latin typeface="Times New Roman" pitchFamily="18" charset="0"/>
                          <a:cs typeface="Times New Roman" pitchFamily="18" charset="0"/>
                        </a:rPr>
                        <a:t>İyi pazarlama yeteneği</a:t>
                      </a:r>
                      <a:endParaRPr kumimoji="0" lang="tr-TR" sz="1600" b="0" i="0" u="none" strike="noStrike" cap="none" normalizeH="0" baseline="0" smtClean="0">
                        <a:ln>
                          <a:noFill/>
                        </a:ln>
                        <a:solidFill>
                          <a:schemeClr val="bg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bg1"/>
                          </a:solidFill>
                          <a:effectLst/>
                          <a:latin typeface="Times New Roman" pitchFamily="18" charset="0"/>
                          <a:cs typeface="Times New Roman" pitchFamily="18" charset="0"/>
                        </a:rPr>
                        <a:t>Üstün ürün kalitesi</a:t>
                      </a:r>
                      <a:endParaRPr kumimoji="0" lang="tr-TR" sz="1600" b="0" i="0" u="none" strike="noStrike" cap="none" normalizeH="0" baseline="0" smtClean="0">
                        <a:ln>
                          <a:noFill/>
                        </a:ln>
                        <a:solidFill>
                          <a:schemeClr val="bg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bg1"/>
                          </a:solidFill>
                          <a:effectLst/>
                          <a:latin typeface="Times New Roman" pitchFamily="18" charset="0"/>
                          <a:cs typeface="Times New Roman" pitchFamily="18" charset="0"/>
                        </a:rPr>
                        <a:t>Diğer işletmelerle olan anlaşmalar</a:t>
                      </a:r>
                      <a:endParaRPr kumimoji="0" lang="tr-TR" sz="1600" b="0" i="0" u="none" strike="noStrike" cap="none" normalizeH="0" baseline="0" smtClean="0">
                        <a:ln>
                          <a:noFill/>
                        </a:ln>
                        <a:solidFill>
                          <a:schemeClr val="bg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bg1"/>
                          </a:solidFill>
                          <a:effectLst/>
                          <a:latin typeface="Times New Roman" pitchFamily="18" charset="0"/>
                          <a:cs typeface="Times New Roman" pitchFamily="18" charset="0"/>
                        </a:rPr>
                        <a:t>İyi dağıtım kanalları</a:t>
                      </a:r>
                      <a:endParaRPr kumimoji="0" lang="tr-TR" sz="1600" b="0" i="0" u="none" strike="noStrike" cap="none" normalizeH="0" baseline="0" smtClean="0">
                        <a:ln>
                          <a:noFill/>
                        </a:ln>
                        <a:solidFill>
                          <a:schemeClr val="bg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bg1"/>
                          </a:solidFill>
                          <a:effectLst/>
                          <a:latin typeface="Times New Roman" pitchFamily="18" charset="0"/>
                          <a:cs typeface="Times New Roman" pitchFamily="18" charset="0"/>
                        </a:rPr>
                        <a:t>İşletmeye bağlı personel</a:t>
                      </a:r>
                      <a:endParaRPr kumimoji="0" lang="tr-TR" sz="1600" b="0" i="0" u="none" strike="noStrike" cap="none" normalizeH="0" baseline="0" smtClean="0">
                        <a:ln>
                          <a:noFill/>
                        </a:ln>
                        <a:solidFill>
                          <a:schemeClr val="bg1"/>
                        </a:solidFill>
                        <a:effectLst/>
                        <a:latin typeface="Times New Roman" pitchFamily="18" charset="0"/>
                        <a:cs typeface="Times New Roman" pitchFamily="18" charset="0"/>
                      </a:endParaRPr>
                    </a:p>
                  </a:txBody>
                  <a:tcPr marL="59361" marR="59361" marT="0" marB="0"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solidFill>
                      <a:srgbClr val="A7BFDE"/>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bg1"/>
                          </a:solidFill>
                          <a:effectLst/>
                          <a:latin typeface="Times New Roman" pitchFamily="18" charset="0"/>
                          <a:cs typeface="Times New Roman" pitchFamily="18" charset="0"/>
                        </a:rPr>
                        <a:t>İşletme İçi Potansiyel Zayıflıklar</a:t>
                      </a:r>
                      <a:endParaRPr kumimoji="0" lang="tr-TR" sz="1600" b="0" i="0" u="none" strike="noStrike" cap="none" normalizeH="0" baseline="0" smtClean="0">
                        <a:ln>
                          <a:noFill/>
                        </a:ln>
                        <a:solidFill>
                          <a:schemeClr val="bg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bg1"/>
                          </a:solidFill>
                          <a:effectLst/>
                          <a:latin typeface="Times New Roman" pitchFamily="18" charset="0"/>
                          <a:cs typeface="Times New Roman" pitchFamily="18" charset="0"/>
                        </a:rPr>
                        <a:t>Stratejik yönün olmaması</a:t>
                      </a:r>
                      <a:endParaRPr kumimoji="0" lang="tr-TR" sz="1600" b="0" i="0" u="none" strike="noStrike" cap="none" normalizeH="0" baseline="0" smtClean="0">
                        <a:ln>
                          <a:noFill/>
                        </a:ln>
                        <a:solidFill>
                          <a:schemeClr val="bg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bg1"/>
                          </a:solidFill>
                          <a:effectLst/>
                          <a:latin typeface="Times New Roman" pitchFamily="18" charset="0"/>
                          <a:cs typeface="Times New Roman" pitchFamily="18" charset="0"/>
                        </a:rPr>
                        <a:t>Sınırlı finansal kaynaklar</a:t>
                      </a:r>
                      <a:endParaRPr kumimoji="0" lang="tr-TR" sz="1600" b="0" i="0" u="none" strike="noStrike" cap="none" normalizeH="0" baseline="0" smtClean="0">
                        <a:ln>
                          <a:noFill/>
                        </a:ln>
                        <a:solidFill>
                          <a:schemeClr val="bg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bg1"/>
                          </a:solidFill>
                          <a:effectLst/>
                          <a:latin typeface="Times New Roman" pitchFamily="18" charset="0"/>
                          <a:cs typeface="Times New Roman" pitchFamily="18" charset="0"/>
                        </a:rPr>
                        <a:t>Araştırma ve geliştirmeye ayrılan yetersiz bütçe</a:t>
                      </a:r>
                      <a:endParaRPr kumimoji="0" lang="tr-TR" sz="1600" b="0" i="0" u="none" strike="noStrike" cap="none" normalizeH="0" baseline="0" smtClean="0">
                        <a:ln>
                          <a:noFill/>
                        </a:ln>
                        <a:solidFill>
                          <a:schemeClr val="bg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bg1"/>
                          </a:solidFill>
                          <a:effectLst/>
                          <a:latin typeface="Times New Roman" pitchFamily="18" charset="0"/>
                          <a:cs typeface="Times New Roman" pitchFamily="18" charset="0"/>
                        </a:rPr>
                        <a:t>Çok dar ürün hattı</a:t>
                      </a:r>
                      <a:endParaRPr kumimoji="0" lang="tr-TR" sz="1600" b="0" i="0" u="none" strike="noStrike" cap="none" normalizeH="0" baseline="0" smtClean="0">
                        <a:ln>
                          <a:noFill/>
                        </a:ln>
                        <a:solidFill>
                          <a:schemeClr val="bg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bg1"/>
                          </a:solidFill>
                          <a:effectLst/>
                          <a:latin typeface="Times New Roman" pitchFamily="18" charset="0"/>
                          <a:cs typeface="Times New Roman" pitchFamily="18" charset="0"/>
                        </a:rPr>
                        <a:t>Sınırlı dağıtım</a:t>
                      </a:r>
                      <a:endParaRPr kumimoji="0" lang="tr-TR" sz="1600" b="0" i="0" u="none" strike="noStrike" cap="none" normalizeH="0" baseline="0" smtClean="0">
                        <a:ln>
                          <a:noFill/>
                        </a:ln>
                        <a:solidFill>
                          <a:schemeClr val="bg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bg1"/>
                          </a:solidFill>
                          <a:effectLst/>
                          <a:latin typeface="Times New Roman" pitchFamily="18" charset="0"/>
                          <a:cs typeface="Times New Roman" pitchFamily="18" charset="0"/>
                        </a:rPr>
                        <a:t>Yüksek maliyet(hammadde ve süreçte)</a:t>
                      </a:r>
                      <a:endParaRPr kumimoji="0" lang="tr-TR" sz="1600" b="0" i="0" u="none" strike="noStrike" cap="none" normalizeH="0" baseline="0" smtClean="0">
                        <a:ln>
                          <a:noFill/>
                        </a:ln>
                        <a:solidFill>
                          <a:schemeClr val="bg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bg1"/>
                          </a:solidFill>
                          <a:effectLst/>
                          <a:latin typeface="Times New Roman" pitchFamily="18" charset="0"/>
                          <a:cs typeface="Times New Roman" pitchFamily="18" charset="0"/>
                        </a:rPr>
                        <a:t>Modası geçmiş ürün ve teknoloji</a:t>
                      </a:r>
                      <a:endParaRPr kumimoji="0" lang="tr-TR" sz="1600" b="0" i="0" u="none" strike="noStrike" cap="none" normalizeH="0" baseline="0" smtClean="0">
                        <a:ln>
                          <a:noFill/>
                        </a:ln>
                        <a:solidFill>
                          <a:schemeClr val="bg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bg1"/>
                          </a:solidFill>
                          <a:effectLst/>
                          <a:latin typeface="Times New Roman" pitchFamily="18" charset="0"/>
                          <a:cs typeface="Times New Roman" pitchFamily="18" charset="0"/>
                        </a:rPr>
                        <a:t>Dahili işletim problemleri</a:t>
                      </a:r>
                      <a:endParaRPr kumimoji="0" lang="tr-TR" sz="1600" b="0" i="0" u="none" strike="noStrike" cap="none" normalizeH="0" baseline="0" smtClean="0">
                        <a:ln>
                          <a:noFill/>
                        </a:ln>
                        <a:solidFill>
                          <a:schemeClr val="bg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bg1"/>
                          </a:solidFill>
                          <a:effectLst/>
                          <a:latin typeface="Times New Roman" pitchFamily="18" charset="0"/>
                          <a:cs typeface="Times New Roman" pitchFamily="18" charset="0"/>
                        </a:rPr>
                        <a:t>Dahili politika problemleri</a:t>
                      </a:r>
                      <a:endParaRPr kumimoji="0" lang="tr-TR" sz="1600" b="0" i="0" u="none" strike="noStrike" cap="none" normalizeH="0" baseline="0" smtClean="0">
                        <a:ln>
                          <a:noFill/>
                        </a:ln>
                        <a:solidFill>
                          <a:schemeClr val="bg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bg1"/>
                          </a:solidFill>
                          <a:effectLst/>
                          <a:latin typeface="Times New Roman" pitchFamily="18" charset="0"/>
                          <a:cs typeface="Times New Roman" pitchFamily="18" charset="0"/>
                        </a:rPr>
                        <a:t>Zayıf Pazar imajı</a:t>
                      </a:r>
                      <a:endParaRPr kumimoji="0" lang="tr-TR" sz="1600" b="0" i="0" u="none" strike="noStrike" cap="none" normalizeH="0" baseline="0" smtClean="0">
                        <a:ln>
                          <a:noFill/>
                        </a:ln>
                        <a:solidFill>
                          <a:schemeClr val="bg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bg1"/>
                          </a:solidFill>
                          <a:effectLst/>
                          <a:latin typeface="Times New Roman" pitchFamily="18" charset="0"/>
                          <a:cs typeface="Times New Roman" pitchFamily="18" charset="0"/>
                        </a:rPr>
                        <a:t>Zayıf pazarlama yeteneği</a:t>
                      </a:r>
                      <a:endParaRPr kumimoji="0" lang="tr-TR" sz="1600" b="0" i="0" u="none" strike="noStrike" cap="none" normalizeH="0" baseline="0" smtClean="0">
                        <a:ln>
                          <a:noFill/>
                        </a:ln>
                        <a:solidFill>
                          <a:schemeClr val="bg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bg1"/>
                          </a:solidFill>
                          <a:effectLst/>
                          <a:latin typeface="Times New Roman" pitchFamily="18" charset="0"/>
                          <a:cs typeface="Times New Roman" pitchFamily="18" charset="0"/>
                        </a:rPr>
                        <a:t>Zayıf firmalarla birlexme</a:t>
                      </a:r>
                      <a:endParaRPr kumimoji="0" lang="tr-TR" sz="1600" b="0" i="0" u="none" strike="noStrike" cap="none" normalizeH="0" baseline="0" smtClean="0">
                        <a:ln>
                          <a:noFill/>
                        </a:ln>
                        <a:solidFill>
                          <a:schemeClr val="bg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bg1"/>
                          </a:solidFill>
                          <a:effectLst/>
                          <a:latin typeface="Times New Roman" pitchFamily="18" charset="0"/>
                          <a:cs typeface="Times New Roman" pitchFamily="18" charset="0"/>
                        </a:rPr>
                        <a:t>Yetersiz yönetim</a:t>
                      </a:r>
                      <a:endParaRPr kumimoji="0" lang="tr-TR" sz="1600" b="0" i="0" u="none" strike="noStrike" cap="none" normalizeH="0" baseline="0" smtClean="0">
                        <a:ln>
                          <a:noFill/>
                        </a:ln>
                        <a:solidFill>
                          <a:schemeClr val="bg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bg1"/>
                          </a:solidFill>
                          <a:effectLst/>
                          <a:latin typeface="Times New Roman" pitchFamily="18" charset="0"/>
                          <a:cs typeface="Times New Roman" pitchFamily="18" charset="0"/>
                        </a:rPr>
                        <a:t>Eğitimsiz personel</a:t>
                      </a:r>
                      <a:endParaRPr kumimoji="0" lang="tr-TR" sz="1600" b="0" i="0" u="none" strike="noStrike" cap="none" normalizeH="0" baseline="0" smtClean="0">
                        <a:ln>
                          <a:noFill/>
                        </a:ln>
                        <a:solidFill>
                          <a:schemeClr val="bg1"/>
                        </a:solidFill>
                        <a:effectLst/>
                        <a:latin typeface="Times New Roman" pitchFamily="18" charset="0"/>
                        <a:cs typeface="Times New Roman" pitchFamily="18" charset="0"/>
                      </a:endParaRPr>
                    </a:p>
                  </a:txBody>
                  <a:tcPr marL="59361" marR="59361" marT="0" marB="0"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solidFill>
                      <a:srgbClr val="A7BFDE"/>
                    </a:solidFill>
                  </a:tcPr>
                </a:tc>
              </a:tr>
              <a:tr h="33797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bg1"/>
                          </a:solidFill>
                          <a:effectLst/>
                          <a:latin typeface="Times New Roman" pitchFamily="18" charset="0"/>
                          <a:cs typeface="Times New Roman" pitchFamily="18" charset="0"/>
                        </a:rPr>
                        <a:t>İşletme Dışı Potansiyel Fırsatlar</a:t>
                      </a:r>
                      <a:endParaRPr kumimoji="0" lang="tr-TR" sz="1600" b="0" i="0" u="none" strike="noStrike" cap="none" normalizeH="0" baseline="0" smtClean="0">
                        <a:ln>
                          <a:noFill/>
                        </a:ln>
                        <a:solidFill>
                          <a:schemeClr val="bg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bg1"/>
                          </a:solidFill>
                          <a:effectLst/>
                          <a:latin typeface="Times New Roman" pitchFamily="18" charset="0"/>
                          <a:cs typeface="Times New Roman" pitchFamily="18" charset="0"/>
                        </a:rPr>
                        <a:t>Hızlı Pazar büyümesi</a:t>
                      </a:r>
                      <a:endParaRPr kumimoji="0" lang="tr-TR" sz="1600" b="0" i="0" u="none" strike="noStrike" cap="none" normalizeH="0" baseline="0" smtClean="0">
                        <a:ln>
                          <a:noFill/>
                        </a:ln>
                        <a:solidFill>
                          <a:schemeClr val="bg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bg1"/>
                          </a:solidFill>
                          <a:effectLst/>
                          <a:latin typeface="Times New Roman" pitchFamily="18" charset="0"/>
                          <a:cs typeface="Times New Roman" pitchFamily="18" charset="0"/>
                        </a:rPr>
                        <a:t>İlgisiz rakipler</a:t>
                      </a:r>
                      <a:endParaRPr kumimoji="0" lang="tr-TR" sz="1600" b="0" i="0" u="none" strike="noStrike" cap="none" normalizeH="0" baseline="0" smtClean="0">
                        <a:ln>
                          <a:noFill/>
                        </a:ln>
                        <a:solidFill>
                          <a:schemeClr val="bg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bg1"/>
                          </a:solidFill>
                          <a:effectLst/>
                          <a:latin typeface="Times New Roman" pitchFamily="18" charset="0"/>
                          <a:cs typeface="Times New Roman" pitchFamily="18" charset="0"/>
                        </a:rPr>
                        <a:t>Değişen müşteri ihtiyaçları/zevkleri</a:t>
                      </a:r>
                      <a:endParaRPr kumimoji="0" lang="tr-TR" sz="1600" b="0" i="0" u="none" strike="noStrike" cap="none" normalizeH="0" baseline="0" smtClean="0">
                        <a:ln>
                          <a:noFill/>
                        </a:ln>
                        <a:solidFill>
                          <a:schemeClr val="bg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bg1"/>
                          </a:solidFill>
                          <a:effectLst/>
                          <a:latin typeface="Times New Roman" pitchFamily="18" charset="0"/>
                          <a:cs typeface="Times New Roman" pitchFamily="18" charset="0"/>
                        </a:rPr>
                        <a:t>Yabancı pazarlara girme</a:t>
                      </a:r>
                      <a:endParaRPr kumimoji="0" lang="tr-TR" sz="1600" b="0" i="0" u="none" strike="noStrike" cap="none" normalizeH="0" baseline="0" smtClean="0">
                        <a:ln>
                          <a:noFill/>
                        </a:ln>
                        <a:solidFill>
                          <a:schemeClr val="bg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bg1"/>
                          </a:solidFill>
                          <a:effectLst/>
                          <a:latin typeface="Times New Roman" pitchFamily="18" charset="0"/>
                          <a:cs typeface="Times New Roman" pitchFamily="18" charset="0"/>
                        </a:rPr>
                        <a:t>Rakip firmaların hataları</a:t>
                      </a:r>
                      <a:endParaRPr kumimoji="0" lang="tr-TR" sz="1600" b="0" i="0" u="none" strike="noStrike" cap="none" normalizeH="0" baseline="0" smtClean="0">
                        <a:ln>
                          <a:noFill/>
                        </a:ln>
                        <a:solidFill>
                          <a:schemeClr val="bg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bg1"/>
                          </a:solidFill>
                          <a:effectLst/>
                          <a:latin typeface="Times New Roman" pitchFamily="18" charset="0"/>
                          <a:cs typeface="Times New Roman" pitchFamily="18" charset="0"/>
                        </a:rPr>
                        <a:t>Yeni ürün keşfi</a:t>
                      </a:r>
                      <a:endParaRPr kumimoji="0" lang="tr-TR" sz="1600" b="0" i="0" u="none" strike="noStrike" cap="none" normalizeH="0" baseline="0" smtClean="0">
                        <a:ln>
                          <a:noFill/>
                        </a:ln>
                        <a:solidFill>
                          <a:schemeClr val="bg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bg1"/>
                          </a:solidFill>
                          <a:effectLst/>
                          <a:latin typeface="Times New Roman" pitchFamily="18" charset="0"/>
                          <a:cs typeface="Times New Roman" pitchFamily="18" charset="0"/>
                        </a:rPr>
                        <a:t>Ekonomik büyüme</a:t>
                      </a:r>
                      <a:endParaRPr kumimoji="0" lang="tr-TR" sz="1600" b="0" i="0" u="none" strike="noStrike" cap="none" normalizeH="0" baseline="0" smtClean="0">
                        <a:ln>
                          <a:noFill/>
                        </a:ln>
                        <a:solidFill>
                          <a:schemeClr val="bg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bg1"/>
                          </a:solidFill>
                          <a:effectLst/>
                          <a:latin typeface="Times New Roman" pitchFamily="18" charset="0"/>
                          <a:cs typeface="Times New Roman" pitchFamily="18" charset="0"/>
                        </a:rPr>
                        <a:t>Yasal düzenlemelerin değiştirilmesi</a:t>
                      </a:r>
                      <a:endParaRPr kumimoji="0" lang="tr-TR" sz="1600" b="0" i="0" u="none" strike="noStrike" cap="none" normalizeH="0" baseline="0" smtClean="0">
                        <a:ln>
                          <a:noFill/>
                        </a:ln>
                        <a:solidFill>
                          <a:schemeClr val="bg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bg1"/>
                          </a:solidFill>
                          <a:effectLst/>
                          <a:latin typeface="Times New Roman" pitchFamily="18" charset="0"/>
                          <a:cs typeface="Times New Roman" pitchFamily="18" charset="0"/>
                        </a:rPr>
                        <a:t>Yeni teknoloji</a:t>
                      </a:r>
                      <a:endParaRPr kumimoji="0" lang="tr-TR" sz="1600" b="0" i="0" u="none" strike="noStrike" cap="none" normalizeH="0" baseline="0" smtClean="0">
                        <a:ln>
                          <a:noFill/>
                        </a:ln>
                        <a:solidFill>
                          <a:schemeClr val="bg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bg1"/>
                          </a:solidFill>
                          <a:effectLst/>
                          <a:latin typeface="Times New Roman" pitchFamily="18" charset="0"/>
                          <a:cs typeface="Times New Roman" pitchFamily="18" charset="0"/>
                        </a:rPr>
                        <a:t>Demografik değişimler</a:t>
                      </a:r>
                      <a:endParaRPr kumimoji="0" lang="tr-TR" sz="1600" b="0" i="0" u="none" strike="noStrike" cap="none" normalizeH="0" baseline="0" smtClean="0">
                        <a:ln>
                          <a:noFill/>
                        </a:ln>
                        <a:solidFill>
                          <a:schemeClr val="bg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bg1"/>
                          </a:solidFill>
                          <a:effectLst/>
                          <a:latin typeface="Times New Roman" pitchFamily="18" charset="0"/>
                          <a:cs typeface="Times New Roman" pitchFamily="18" charset="0"/>
                        </a:rPr>
                        <a:t>Ortaklık yapmak isteyen diğer işletmeler</a:t>
                      </a:r>
                      <a:endParaRPr kumimoji="0" lang="tr-TR" sz="1600" b="0" i="0" u="none" strike="noStrike" cap="none" normalizeH="0" baseline="0" smtClean="0">
                        <a:ln>
                          <a:noFill/>
                        </a:ln>
                        <a:solidFill>
                          <a:schemeClr val="bg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bg1"/>
                          </a:solidFill>
                          <a:effectLst/>
                          <a:latin typeface="Times New Roman" pitchFamily="18" charset="0"/>
                          <a:cs typeface="Times New Roman" pitchFamily="18" charset="0"/>
                        </a:rPr>
                        <a:t>Yüksek marka değiştirme tercihi</a:t>
                      </a:r>
                      <a:endParaRPr kumimoji="0" lang="tr-TR" sz="1600" b="0" i="0" u="none" strike="noStrike" cap="none" normalizeH="0" baseline="0" smtClean="0">
                        <a:ln>
                          <a:noFill/>
                        </a:ln>
                        <a:solidFill>
                          <a:schemeClr val="bg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bg1"/>
                          </a:solidFill>
                          <a:effectLst/>
                          <a:latin typeface="Times New Roman" pitchFamily="18" charset="0"/>
                          <a:cs typeface="Times New Roman" pitchFamily="18" charset="0"/>
                        </a:rPr>
                        <a:t>İkame ürünlerin satışındaki düşüşler</a:t>
                      </a:r>
                      <a:endParaRPr kumimoji="0" lang="tr-TR" sz="1600" b="0" i="0" u="none" strike="noStrike" cap="none" normalizeH="0" baseline="0" smtClean="0">
                        <a:ln>
                          <a:noFill/>
                        </a:ln>
                        <a:solidFill>
                          <a:schemeClr val="bg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bg1"/>
                          </a:solidFill>
                          <a:effectLst/>
                          <a:latin typeface="Times New Roman" pitchFamily="18" charset="0"/>
                          <a:cs typeface="Times New Roman" pitchFamily="18" charset="0"/>
                        </a:rPr>
                        <a:t>Değişen dağıtım yöntemleri </a:t>
                      </a:r>
                      <a:endParaRPr kumimoji="0" lang="tr-TR" sz="1600" b="0" i="0" u="none" strike="noStrike" cap="none" normalizeH="0" baseline="0" smtClean="0">
                        <a:ln>
                          <a:noFill/>
                        </a:ln>
                        <a:solidFill>
                          <a:schemeClr val="bg1"/>
                        </a:solidFill>
                        <a:effectLst/>
                        <a:latin typeface="Times New Roman" pitchFamily="18" charset="0"/>
                        <a:cs typeface="Times New Roman" pitchFamily="18" charset="0"/>
                      </a:endParaRPr>
                    </a:p>
                  </a:txBody>
                  <a:tcPr marL="59361" marR="59361" marT="0" marB="0"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solidFill>
                      <a:srgbClr val="D3DFEE"/>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bg1"/>
                          </a:solidFill>
                          <a:effectLst/>
                          <a:latin typeface="Times New Roman" pitchFamily="18" charset="0"/>
                          <a:cs typeface="Times New Roman" pitchFamily="18" charset="0"/>
                        </a:rPr>
                        <a:t>İşletme Dışı Potansiyel Tehditler</a:t>
                      </a:r>
                      <a:endParaRPr kumimoji="0" lang="tr-TR" sz="1600" b="0" i="0" u="none" strike="noStrike" cap="none" normalizeH="0" baseline="0" smtClean="0">
                        <a:ln>
                          <a:noFill/>
                        </a:ln>
                        <a:solidFill>
                          <a:schemeClr val="bg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bg1"/>
                          </a:solidFill>
                          <a:effectLst/>
                          <a:latin typeface="Times New Roman" pitchFamily="18" charset="0"/>
                          <a:cs typeface="Times New Roman" pitchFamily="18" charset="0"/>
                        </a:rPr>
                        <a:t>Yabancı rakiplerin girişi</a:t>
                      </a:r>
                      <a:endParaRPr kumimoji="0" lang="tr-TR" sz="1600" b="0" i="0" u="none" strike="noStrike" cap="none" normalizeH="0" baseline="0" smtClean="0">
                        <a:ln>
                          <a:noFill/>
                        </a:ln>
                        <a:solidFill>
                          <a:schemeClr val="bg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bg1"/>
                          </a:solidFill>
                          <a:effectLst/>
                          <a:latin typeface="Times New Roman" pitchFamily="18" charset="0"/>
                          <a:cs typeface="Times New Roman" pitchFamily="18" charset="0"/>
                        </a:rPr>
                        <a:t>Yeni ikame ürünlerin pazara girişi</a:t>
                      </a:r>
                      <a:endParaRPr kumimoji="0" lang="tr-TR" sz="1600" b="0" i="0" u="none" strike="noStrike" cap="none" normalizeH="0" baseline="0" smtClean="0">
                        <a:ln>
                          <a:noFill/>
                        </a:ln>
                        <a:solidFill>
                          <a:schemeClr val="bg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bg1"/>
                          </a:solidFill>
                          <a:effectLst/>
                          <a:latin typeface="Times New Roman" pitchFamily="18" charset="0"/>
                          <a:cs typeface="Times New Roman" pitchFamily="18" charset="0"/>
                        </a:rPr>
                        <a:t>Ürünün düşüş aşamasında olması</a:t>
                      </a:r>
                      <a:endParaRPr kumimoji="0" lang="tr-TR" sz="1600" b="0" i="0" u="none" strike="noStrike" cap="none" normalizeH="0" baseline="0" smtClean="0">
                        <a:ln>
                          <a:noFill/>
                        </a:ln>
                        <a:solidFill>
                          <a:schemeClr val="bg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bg1"/>
                          </a:solidFill>
                          <a:effectLst/>
                          <a:latin typeface="Times New Roman" pitchFamily="18" charset="0"/>
                          <a:cs typeface="Times New Roman" pitchFamily="18" charset="0"/>
                        </a:rPr>
                        <a:t>Değişen müşteri ihtiyaçları/zevkleri</a:t>
                      </a:r>
                      <a:endParaRPr kumimoji="0" lang="tr-TR" sz="1600" b="0" i="0" u="none" strike="noStrike" cap="none" normalizeH="0" baseline="0" smtClean="0">
                        <a:ln>
                          <a:noFill/>
                        </a:ln>
                        <a:solidFill>
                          <a:schemeClr val="bg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bg1"/>
                          </a:solidFill>
                          <a:effectLst/>
                          <a:latin typeface="Times New Roman" pitchFamily="18" charset="0"/>
                          <a:cs typeface="Times New Roman" pitchFamily="18" charset="0"/>
                        </a:rPr>
                        <a:t>Müşteri güveninde düşüy</a:t>
                      </a:r>
                      <a:endParaRPr kumimoji="0" lang="tr-TR" sz="1600" b="0" i="0" u="none" strike="noStrike" cap="none" normalizeH="0" baseline="0" smtClean="0">
                        <a:ln>
                          <a:noFill/>
                        </a:ln>
                        <a:solidFill>
                          <a:schemeClr val="bg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bg1"/>
                          </a:solidFill>
                          <a:effectLst/>
                          <a:latin typeface="Times New Roman" pitchFamily="18" charset="0"/>
                          <a:cs typeface="Times New Roman" pitchFamily="18" charset="0"/>
                        </a:rPr>
                        <a:t>Yeni strateji uygulayan rakip firmalar</a:t>
                      </a:r>
                      <a:endParaRPr kumimoji="0" lang="tr-TR" sz="1600" b="0" i="0" u="none" strike="noStrike" cap="none" normalizeH="0" baseline="0" smtClean="0">
                        <a:ln>
                          <a:noFill/>
                        </a:ln>
                        <a:solidFill>
                          <a:schemeClr val="bg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bg1"/>
                          </a:solidFill>
                          <a:effectLst/>
                          <a:latin typeface="Times New Roman" pitchFamily="18" charset="0"/>
                          <a:cs typeface="Times New Roman" pitchFamily="18" charset="0"/>
                        </a:rPr>
                        <a:t>Artan yasal düzenlemeler</a:t>
                      </a:r>
                      <a:endParaRPr kumimoji="0" lang="tr-TR" sz="1600" b="0" i="0" u="none" strike="noStrike" cap="none" normalizeH="0" baseline="0" smtClean="0">
                        <a:ln>
                          <a:noFill/>
                        </a:ln>
                        <a:solidFill>
                          <a:schemeClr val="bg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bg1"/>
                          </a:solidFill>
                          <a:effectLst/>
                          <a:latin typeface="Times New Roman" pitchFamily="18" charset="0"/>
                          <a:cs typeface="Times New Roman" pitchFamily="18" charset="0"/>
                        </a:rPr>
                        <a:t>Ekonomik çöküş</a:t>
                      </a:r>
                      <a:endParaRPr kumimoji="0" lang="tr-TR" sz="1600" b="0" i="0" u="none" strike="noStrike" cap="none" normalizeH="0" baseline="0" smtClean="0">
                        <a:ln>
                          <a:noFill/>
                        </a:ln>
                        <a:solidFill>
                          <a:schemeClr val="bg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bg1"/>
                          </a:solidFill>
                          <a:effectLst/>
                          <a:latin typeface="Times New Roman" pitchFamily="18" charset="0"/>
                          <a:cs typeface="Times New Roman" pitchFamily="18" charset="0"/>
                        </a:rPr>
                        <a:t>Merkez Bankası politikalarındaki değişiklikler</a:t>
                      </a:r>
                      <a:endParaRPr kumimoji="0" lang="tr-TR" sz="1600" b="0" i="0" u="none" strike="noStrike" cap="none" normalizeH="0" baseline="0" smtClean="0">
                        <a:ln>
                          <a:noFill/>
                        </a:ln>
                        <a:solidFill>
                          <a:schemeClr val="bg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bg1"/>
                          </a:solidFill>
                          <a:effectLst/>
                          <a:latin typeface="Times New Roman" pitchFamily="18" charset="0"/>
                          <a:cs typeface="Times New Roman" pitchFamily="18" charset="0"/>
                        </a:rPr>
                        <a:t>Yeni teknoloji</a:t>
                      </a:r>
                      <a:endParaRPr kumimoji="0" lang="tr-TR" sz="1600" b="0" i="0" u="none" strike="noStrike" cap="none" normalizeH="0" baseline="0" smtClean="0">
                        <a:ln>
                          <a:noFill/>
                        </a:ln>
                        <a:solidFill>
                          <a:schemeClr val="bg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bg1"/>
                          </a:solidFill>
                          <a:effectLst/>
                          <a:latin typeface="Times New Roman" pitchFamily="18" charset="0"/>
                          <a:cs typeface="Times New Roman" pitchFamily="18" charset="0"/>
                        </a:rPr>
                        <a:t>Demografik değşiimler</a:t>
                      </a:r>
                      <a:endParaRPr kumimoji="0" lang="tr-TR" sz="1600" b="0" i="0" u="none" strike="noStrike" cap="none" normalizeH="0" baseline="0" smtClean="0">
                        <a:ln>
                          <a:noFill/>
                        </a:ln>
                        <a:solidFill>
                          <a:schemeClr val="bg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bg1"/>
                          </a:solidFill>
                          <a:effectLst/>
                          <a:latin typeface="Times New Roman" pitchFamily="18" charset="0"/>
                          <a:cs typeface="Times New Roman" pitchFamily="18" charset="0"/>
                        </a:rPr>
                        <a:t>Yabancı pazarlara giriş engelleri</a:t>
                      </a:r>
                      <a:endParaRPr kumimoji="0" lang="tr-TR" sz="1600" b="0" i="0" u="none" strike="noStrike" cap="none" normalizeH="0" baseline="0" smtClean="0">
                        <a:ln>
                          <a:noFill/>
                        </a:ln>
                        <a:solidFill>
                          <a:schemeClr val="bg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bg1"/>
                          </a:solidFill>
                          <a:effectLst/>
                          <a:latin typeface="Times New Roman" pitchFamily="18" charset="0"/>
                          <a:cs typeface="Times New Roman" pitchFamily="18" charset="0"/>
                        </a:rPr>
                        <a:t>Uluslar arası politik kargaşalar</a:t>
                      </a:r>
                      <a:endParaRPr kumimoji="0" lang="tr-TR" sz="1600" b="0" i="0" u="none" strike="noStrike" cap="none" normalizeH="0" baseline="0" smtClean="0">
                        <a:ln>
                          <a:noFill/>
                        </a:ln>
                        <a:solidFill>
                          <a:schemeClr val="bg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bg1"/>
                          </a:solidFill>
                          <a:effectLst/>
                          <a:latin typeface="Times New Roman" pitchFamily="18" charset="0"/>
                          <a:cs typeface="Times New Roman" pitchFamily="18" charset="0"/>
                        </a:rPr>
                        <a:t>Döviz kuru oranlarının düşmesi </a:t>
                      </a:r>
                      <a:endParaRPr kumimoji="0" lang="tr-TR" sz="1600" b="0" i="0" u="none" strike="noStrike" cap="none" normalizeH="0" baseline="0" smtClean="0">
                        <a:ln>
                          <a:noFill/>
                        </a:ln>
                        <a:solidFill>
                          <a:schemeClr val="bg1"/>
                        </a:solidFill>
                        <a:effectLst/>
                        <a:latin typeface="Times New Roman" pitchFamily="18" charset="0"/>
                        <a:cs typeface="Times New Roman" pitchFamily="18" charset="0"/>
                      </a:endParaRPr>
                    </a:p>
                  </a:txBody>
                  <a:tcPr marL="59361" marR="59361" marT="0" marB="0"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solidFill>
                      <a:srgbClr val="D3DFEE"/>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6323"/>
                                        </p:tgtEl>
                                        <p:attrNameLst>
                                          <p:attrName>style.visibility</p:attrName>
                                        </p:attrNameLst>
                                      </p:cBhvr>
                                      <p:to>
                                        <p:strVal val="visible"/>
                                      </p:to>
                                    </p:set>
                                    <p:animEffect transition="in" filter="fade">
                                      <p:cBhvr>
                                        <p:cTn id="7" dur="2000"/>
                                        <p:tgtEl>
                                          <p:spTgt spid="56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a:xfrm>
            <a:off x="683568" y="692696"/>
            <a:ext cx="7848872" cy="4464496"/>
          </a:xfrm>
        </p:spPr>
        <p:txBody>
          <a:bodyPr>
            <a:normAutofit fontScale="77500" lnSpcReduction="20000"/>
          </a:bodyPr>
          <a:lstStyle/>
          <a:p>
            <a:pPr marL="448056" indent="-384048" eaLnBrk="1" fontAlgn="auto" hangingPunct="1">
              <a:spcAft>
                <a:spcPts val="0"/>
              </a:spcAft>
              <a:buFont typeface="Wingdings 2"/>
              <a:buNone/>
              <a:defRPr/>
            </a:pPr>
            <a:r>
              <a:rPr lang="tr-TR" sz="3200" b="1" i="1" dirty="0" smtClean="0"/>
              <a:t>c) Firmanın Karşılaşabileceği Başlıca Sorunlar</a:t>
            </a:r>
          </a:p>
          <a:p>
            <a:pPr marL="448056" indent="-384048" eaLnBrk="1" fontAlgn="auto" hangingPunct="1">
              <a:spcAft>
                <a:spcPts val="0"/>
              </a:spcAft>
              <a:buFont typeface="Wingdings 2"/>
              <a:buNone/>
              <a:defRPr/>
            </a:pPr>
            <a:endParaRPr lang="tr-TR" sz="3200" b="1" i="1" dirty="0" smtClean="0"/>
          </a:p>
          <a:p>
            <a:pPr marL="448056" indent="0" algn="just">
              <a:spcAft>
                <a:spcPts val="0"/>
              </a:spcAft>
              <a:buNone/>
              <a:defRPr/>
            </a:pPr>
            <a:r>
              <a:rPr lang="tr-TR" sz="3200" dirty="0">
                <a:effectLst/>
              </a:rPr>
              <a:t>Bu aşamada pazarlama yöneticisi firmanın karşılaşabileceği başlıca sorunları özetlemelidir. Örneğin, “Yüksek düzeyde müşteri kaybı yaşıyoruz? Müşteri memnuniyetini ve bağlılığını artırmak için ne gibi politikalar yürütmeliyiz?” vb. problemler, planda açıkça ifade edilmelidir. Firmanın karşılaşabileceği sorunlara şu örnekler verilebilir; en büyük rakibimizin maliyeti, bizimkinden %15 daha düşük, aradaki maliyet açığını nasıl azalta biliriz? Yüksek </a:t>
            </a:r>
            <a:r>
              <a:rPr lang="tr-TR" sz="2800" dirty="0">
                <a:effectLst/>
              </a:rPr>
              <a:t>düzeyde müşteri kaybı yaşıyoruz, müşteri memnuniyetini ve firmamıza bağlılığı artırmak için ne gibi politikalar oluşturmalıyız? </a:t>
            </a:r>
            <a:endParaRPr lang="tr-TR" sz="3200" b="1" dirty="0" smtClean="0">
              <a:effectLst/>
            </a:endParaRPr>
          </a:p>
          <a:p>
            <a:pPr marL="448056" indent="-384048" eaLnBrk="1" fontAlgn="auto" hangingPunct="1">
              <a:spcAft>
                <a:spcPts val="0"/>
              </a:spcAft>
              <a:buFont typeface="Wingdings 2"/>
              <a:buChar char=""/>
              <a:defRPr/>
            </a:pPr>
            <a:endParaRPr lang="tr-TR" sz="3200" b="1"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65846" y="4889613"/>
            <a:ext cx="3456383"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6323"/>
                                        </p:tgtEl>
                                        <p:attrNameLst>
                                          <p:attrName>style.visibility</p:attrName>
                                        </p:attrNameLst>
                                      </p:cBhvr>
                                      <p:to>
                                        <p:strVal val="visible"/>
                                      </p:to>
                                    </p:set>
                                    <p:animEffect transition="in" filter="fade">
                                      <p:cBhvr>
                                        <p:cTn id="7" dur="2000"/>
                                        <p:tgtEl>
                                          <p:spTgt spid="56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sz="3200" b="1" dirty="0"/>
              <a:t>d</a:t>
            </a:r>
            <a:r>
              <a:rPr lang="tr-TR" sz="3200" b="1" dirty="0" smtClean="0"/>
              <a:t>. Gelecekle </a:t>
            </a:r>
            <a:r>
              <a:rPr lang="tr-TR" sz="3200" b="1" dirty="0"/>
              <a:t>İlgili Başlıca Varsayımlar </a:t>
            </a:r>
            <a:endParaRPr lang="tr-TR" sz="3200" dirty="0"/>
          </a:p>
          <a:p>
            <a:r>
              <a:rPr lang="tr-TR" sz="2800" dirty="0"/>
              <a:t>Burada yönetici gelecekle ilgili varsayımları bir araya getirir. Bunlara örnek olarak; pazarımızda bu yıl satışlar %5 artacak, şu anda %20 olan Pazar payımız %25’e yükselecek vb. </a:t>
            </a:r>
          </a:p>
        </p:txBody>
      </p:sp>
    </p:spTree>
    <p:extLst>
      <p:ext uri="{BB962C8B-B14F-4D97-AF65-F5344CB8AC3E}">
        <p14:creationId xmlns:p14="http://schemas.microsoft.com/office/powerpoint/2010/main" val="1236354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lvl="0">
              <a:buClr>
                <a:srgbClr val="FEDD78"/>
              </a:buClr>
            </a:pPr>
            <a:r>
              <a:rPr lang="tr-TR" sz="3600" dirty="0"/>
              <a:t> </a:t>
            </a:r>
            <a:r>
              <a:rPr lang="tr-TR" sz="3600" b="1" u="sng" dirty="0"/>
              <a:t>Pazarlama planları</a:t>
            </a:r>
            <a:r>
              <a:rPr lang="tr-TR" sz="3600" dirty="0"/>
              <a:t>, işletmelerin tüm bölümlerinde neyin</a:t>
            </a:r>
            <a:r>
              <a:rPr lang="tr-TR" sz="3600" dirty="0" smtClean="0"/>
              <a:t>, ne </a:t>
            </a:r>
            <a:r>
              <a:rPr lang="tr-TR" sz="3600" dirty="0"/>
              <a:t>zaman</a:t>
            </a:r>
            <a:r>
              <a:rPr lang="tr-TR" sz="3600" dirty="0" smtClean="0"/>
              <a:t>, nasıl, nerede </a:t>
            </a:r>
            <a:r>
              <a:rPr lang="tr-TR" sz="3600" dirty="0"/>
              <a:t>ve kim tarafından yapılacağının önceden kararlaştırmasıdır.</a:t>
            </a:r>
          </a:p>
        </p:txBody>
      </p:sp>
    </p:spTree>
    <p:extLst>
      <p:ext uri="{BB962C8B-B14F-4D97-AF65-F5344CB8AC3E}">
        <p14:creationId xmlns:p14="http://schemas.microsoft.com/office/powerpoint/2010/main" val="29583619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09443" y="1124745"/>
            <a:ext cx="7125112" cy="4734054"/>
          </a:xfrm>
        </p:spPr>
        <p:txBody>
          <a:bodyPr/>
          <a:lstStyle/>
          <a:p>
            <a:pPr marL="448056" indent="-384048">
              <a:spcAft>
                <a:spcPts val="0"/>
              </a:spcAft>
              <a:buNone/>
              <a:defRPr/>
            </a:pPr>
            <a:r>
              <a:rPr lang="tr-TR" sz="3200" i="1" u="sng" dirty="0">
                <a:effectLst>
                  <a:outerShdw blurRad="38100" dist="38100" dir="2700000" algn="tl">
                    <a:srgbClr val="000000">
                      <a:alpha val="43137"/>
                    </a:srgbClr>
                  </a:outerShdw>
                </a:effectLst>
              </a:rPr>
              <a:t>Amaçların ve Hedeflerin Belirlenmesi </a:t>
            </a:r>
          </a:p>
          <a:p>
            <a:pPr marL="521208" indent="-457200">
              <a:defRPr/>
            </a:pPr>
            <a:r>
              <a:rPr lang="tr-TR" sz="2800" dirty="0"/>
              <a:t>Firma, pazardaki fırsat ve tehditleri ve bunlar karşısında güçlü ve zayıf  yönlerini belirledikten sonra planlanan dönemdeki spesifik amaçlarını ortaya koymalıdır. </a:t>
            </a:r>
          </a:p>
          <a:p>
            <a:endParaRPr lang="tr-TR" dirty="0"/>
          </a:p>
        </p:txBody>
      </p:sp>
    </p:spTree>
    <p:extLst>
      <p:ext uri="{BB962C8B-B14F-4D97-AF65-F5344CB8AC3E}">
        <p14:creationId xmlns:p14="http://schemas.microsoft.com/office/powerpoint/2010/main" val="42060924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39552" y="1196753"/>
            <a:ext cx="8208912" cy="4662046"/>
          </a:xfrm>
        </p:spPr>
        <p:txBody>
          <a:bodyPr>
            <a:normAutofit fontScale="92500"/>
          </a:bodyPr>
          <a:lstStyle/>
          <a:p>
            <a:pPr>
              <a:buNone/>
            </a:pPr>
            <a:r>
              <a:rPr lang="tr-TR" sz="2800" dirty="0" smtClean="0">
                <a:cs typeface="Arial" pitchFamily="34" charset="0"/>
              </a:rPr>
              <a:t>Amaç ve hedeflerin belirlenmesi misyon ve vizyon oluşturulduktan sonra işletmenin uzun dönemli ayakta kalmasını ve varlığını sürdürmesini sağlayacak adımdır. Amaç ortaya konan misyonu başarabilmektir. </a:t>
            </a:r>
          </a:p>
          <a:p>
            <a:pPr>
              <a:buNone/>
            </a:pPr>
            <a:r>
              <a:rPr lang="tr-TR" sz="2800" dirty="0" smtClean="0">
                <a:cs typeface="Arial" pitchFamily="34" charset="0"/>
              </a:rPr>
              <a:t>    Bu yüzden belirlenecek olan amaçlar mutlaka spesifik, ölçülebilir ve işletme olarak vaatleri yerine getirebilecek nitelikte olmalıdır.  </a:t>
            </a:r>
          </a:p>
          <a:p>
            <a:pPr>
              <a:buNone/>
            </a:pPr>
            <a:r>
              <a:rPr lang="tr-TR" sz="2800" dirty="0" smtClean="0">
                <a:cs typeface="Arial" pitchFamily="34" charset="0"/>
              </a:rPr>
              <a:t>   İşletme amaç ve hedeflerinin belirlenmesi oldukça önemli olup stratejik planlamanın her aşaması için amaç ve hedefler net olarak belirlenmelidir. </a:t>
            </a:r>
          </a:p>
          <a:p>
            <a:endParaRPr lang="tr-T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09443" y="1807361"/>
            <a:ext cx="6010829" cy="4051437"/>
          </a:xfrm>
        </p:spPr>
        <p:txBody>
          <a:bodyPr/>
          <a:lstStyle/>
          <a:p>
            <a:pPr marL="521208" lvl="0" indent="-457200">
              <a:buClr>
                <a:srgbClr val="FEDD78"/>
              </a:buClr>
              <a:defRPr/>
            </a:pPr>
            <a:r>
              <a:rPr lang="tr-TR" sz="3000" b="1" dirty="0"/>
              <a:t>Amaçlar, örgütün gelecek dönemlerde başarmayı arzuladığı somut sonuçlardır.</a:t>
            </a:r>
            <a:r>
              <a:rPr lang="tr-TR" sz="3000" dirty="0"/>
              <a:t> (kârlılık, pazar payı, satış büyümesi, riski engelleme, yenilik, imaj vb.)</a:t>
            </a:r>
          </a:p>
          <a:p>
            <a:pPr marL="521208" lvl="0" indent="-457200">
              <a:buClr>
                <a:srgbClr val="FEDD78"/>
              </a:buClr>
              <a:defRPr/>
            </a:pPr>
            <a:r>
              <a:rPr lang="tr-TR" sz="3000" b="1" dirty="0"/>
              <a:t>Hedefler</a:t>
            </a:r>
            <a:r>
              <a:rPr lang="tr-TR" sz="3000" dirty="0"/>
              <a:t> amaçların ölçülebilir değerler cinsinden ifadesidir</a:t>
            </a:r>
            <a:r>
              <a:rPr lang="tr-TR" sz="3000" b="1" dirty="0"/>
              <a:t>. </a:t>
            </a:r>
            <a:endParaRPr lang="tr-TR" sz="3000" dirty="0"/>
          </a:p>
          <a:p>
            <a:endParaRPr lang="tr-TR" dirty="0"/>
          </a:p>
        </p:txBody>
      </p:sp>
      <p:pic>
        <p:nvPicPr>
          <p:cNvPr id="1229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6735" y="0"/>
            <a:ext cx="1828800" cy="335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24426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a:xfrm>
            <a:off x="539552" y="836713"/>
            <a:ext cx="8604448" cy="5472607"/>
          </a:xfrm>
        </p:spPr>
        <p:txBody>
          <a:bodyPr>
            <a:normAutofit fontScale="92500" lnSpcReduction="20000"/>
          </a:bodyPr>
          <a:lstStyle/>
          <a:p>
            <a:pPr marL="521208" indent="-457200">
              <a:defRPr/>
            </a:pPr>
            <a:r>
              <a:rPr lang="tr-TR" sz="3200" dirty="0" smtClean="0"/>
              <a:t>Hedefler objektif, ölçülebilir, uygulanabilir ve kontrol edilebilir olmalıdır. (pazar payını %20 artırmak, satışlarda %10 artış sağlamak gibi.)</a:t>
            </a:r>
          </a:p>
          <a:p>
            <a:pPr marL="521208" indent="-457200">
              <a:defRPr/>
            </a:pPr>
            <a:r>
              <a:rPr lang="tr-TR" sz="3200" dirty="0" smtClean="0"/>
              <a:t> Hedefler belirlenirken; </a:t>
            </a:r>
          </a:p>
          <a:p>
            <a:pPr marL="521208" indent="-457200">
              <a:defRPr/>
            </a:pPr>
            <a:r>
              <a:rPr lang="tr-TR" sz="3200" dirty="0" smtClean="0"/>
              <a:t>En önemliden en az önemliye doğru bir hiyerarşik sıralama yapılmalıdır. </a:t>
            </a:r>
          </a:p>
          <a:p>
            <a:pPr marL="521208" indent="-457200">
              <a:defRPr/>
            </a:pPr>
            <a:r>
              <a:rPr lang="tr-TR" sz="3200" dirty="0" smtClean="0"/>
              <a:t>Ölçülebilir olmalıdır (pazar payının %5 artırmak gibi)</a:t>
            </a:r>
          </a:p>
          <a:p>
            <a:pPr marL="521208" indent="-457200">
              <a:defRPr/>
            </a:pPr>
            <a:r>
              <a:rPr lang="tr-TR" sz="3200" dirty="0" smtClean="0"/>
              <a:t>Rasyonel olmalıdır</a:t>
            </a:r>
          </a:p>
          <a:p>
            <a:pPr marL="521208" indent="-457200">
              <a:defRPr/>
            </a:pPr>
            <a:r>
              <a:rPr lang="tr-TR" sz="3200" dirty="0" smtClean="0"/>
              <a:t>Hedefler birbirleriyle çelişir olmamalıdır. (aynı dönemde hem satışlarda hem de kârlılıkta artış birbiriyle çelişir.)</a:t>
            </a:r>
            <a:endParaRPr lang="tr-TR" sz="32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6323"/>
                                        </p:tgtEl>
                                        <p:attrNameLst>
                                          <p:attrName>style.visibility</p:attrName>
                                        </p:attrNameLst>
                                      </p:cBhvr>
                                      <p:to>
                                        <p:strVal val="visible"/>
                                      </p:to>
                                    </p:set>
                                    <p:animEffect transition="in" filter="fade">
                                      <p:cBhvr>
                                        <p:cTn id="7" dur="2000"/>
                                        <p:tgtEl>
                                          <p:spTgt spid="56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a:xfrm>
            <a:off x="539552" y="188641"/>
            <a:ext cx="8604448" cy="4824535"/>
          </a:xfrm>
        </p:spPr>
        <p:txBody>
          <a:bodyPr>
            <a:normAutofit/>
          </a:bodyPr>
          <a:lstStyle/>
          <a:p>
            <a:pPr marL="448056" indent="-384048" eaLnBrk="1" fontAlgn="auto" hangingPunct="1">
              <a:spcAft>
                <a:spcPts val="0"/>
              </a:spcAft>
              <a:buFont typeface="Wingdings 2"/>
              <a:buNone/>
              <a:defRPr/>
            </a:pPr>
            <a:r>
              <a:rPr lang="tr-TR" sz="3200" i="1" u="sng" dirty="0" smtClean="0">
                <a:effectLst>
                  <a:outerShdw blurRad="38100" dist="38100" dir="2700000" algn="tl">
                    <a:srgbClr val="000000">
                      <a:alpha val="43137"/>
                    </a:srgbClr>
                  </a:outerShdw>
                </a:effectLst>
              </a:rPr>
              <a:t>Pazarlama Stratejilerinin Belirlenmesi</a:t>
            </a:r>
          </a:p>
          <a:p>
            <a:pPr marL="521208" indent="-457200">
              <a:defRPr/>
            </a:pPr>
            <a:r>
              <a:rPr lang="tr-TR" sz="3200" dirty="0" smtClean="0"/>
              <a:t>Hedefler belirlendikten sonra sıra pazarlama stratejilerini belirlemeye gelir. </a:t>
            </a:r>
          </a:p>
          <a:p>
            <a:pPr marL="521208" indent="-457200">
              <a:defRPr/>
            </a:pPr>
            <a:r>
              <a:rPr lang="tr-TR" sz="3200" dirty="0" smtClean="0"/>
              <a:t>Amaç ,firmayı hedeflerine ulaştıracak ve hedef pazarın ihtiyacını tatmin edecek pazarlama değişkenleri karmasını oluşturmaktır. </a:t>
            </a:r>
          </a:p>
          <a:p>
            <a:pPr marL="521208" indent="-457200">
              <a:defRPr/>
            </a:pPr>
            <a:r>
              <a:rPr lang="tr-TR" sz="3200" dirty="0" smtClean="0"/>
              <a:t>Özellikle örgütün  stratejik planı ile pazarlama stratejileri arasında uyum olmalıdır. </a:t>
            </a:r>
            <a:endParaRPr lang="tr-TR" sz="32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4941168"/>
            <a:ext cx="4067944" cy="1916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6323"/>
                                        </p:tgtEl>
                                        <p:attrNameLst>
                                          <p:attrName>style.visibility</p:attrName>
                                        </p:attrNameLst>
                                      </p:cBhvr>
                                      <p:to>
                                        <p:strVal val="visible"/>
                                      </p:to>
                                    </p:set>
                                    <p:animEffect transition="in" filter="fade">
                                      <p:cBhvr>
                                        <p:cTn id="7" dur="2000"/>
                                        <p:tgtEl>
                                          <p:spTgt spid="56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a:xfrm>
            <a:off x="539552" y="692696"/>
            <a:ext cx="7704856" cy="5904656"/>
          </a:xfrm>
        </p:spPr>
        <p:txBody>
          <a:bodyPr>
            <a:normAutofit fontScale="85000" lnSpcReduction="20000"/>
          </a:bodyPr>
          <a:lstStyle/>
          <a:p>
            <a:pPr marL="522288" indent="-457200">
              <a:defRPr/>
            </a:pPr>
            <a:r>
              <a:rPr lang="tr-TR" sz="3200" dirty="0" smtClean="0"/>
              <a:t>Eğer örgüt herhangi bir </a:t>
            </a:r>
            <a:r>
              <a:rPr lang="tr-TR" sz="3200" dirty="0" err="1" smtClean="0"/>
              <a:t>SİB’ni</a:t>
            </a:r>
            <a:r>
              <a:rPr lang="tr-TR" sz="3200" dirty="0" smtClean="0"/>
              <a:t> büyütmek istiyorsa, pazarlama yönetimi, </a:t>
            </a:r>
            <a:r>
              <a:rPr lang="tr-TR" sz="3200" dirty="0" err="1" smtClean="0"/>
              <a:t>SİB’nin</a:t>
            </a:r>
            <a:r>
              <a:rPr lang="tr-TR" sz="3200" dirty="0" smtClean="0"/>
              <a:t> büyümesi için yaratıcı stratejiler geliştirmelidir.  </a:t>
            </a:r>
          </a:p>
          <a:p>
            <a:pPr marL="522288" indent="-457200">
              <a:defRPr/>
            </a:pPr>
            <a:r>
              <a:rPr lang="tr-TR" sz="3200" dirty="0" smtClean="0"/>
              <a:t>Yaratıcı stratejiler geliştirmek ,hem bilim hem de sanattır. </a:t>
            </a:r>
          </a:p>
          <a:p>
            <a:pPr marL="522288" indent="-457200">
              <a:defRPr/>
            </a:pPr>
            <a:r>
              <a:rPr lang="tr-TR" sz="3200" dirty="0" smtClean="0"/>
              <a:t>		Bilimsel yönü; fırsat, maliyet ve zaman değişkenlerini kapsayan hedeflere ulaşmak için gereken kaynakların tahsisidir. </a:t>
            </a:r>
          </a:p>
          <a:p>
            <a:pPr marL="522288" indent="-457200">
              <a:defRPr/>
            </a:pPr>
            <a:r>
              <a:rPr lang="tr-TR" sz="3200" dirty="0" smtClean="0"/>
              <a:t>		Sanat yönü ise rekabete karşı koyma yeteneğini, çevreye duyarlılığı, iş gücünün motivasyonunu, kaynakların akılcı kullanımını kapsar. </a:t>
            </a:r>
          </a:p>
          <a:p>
            <a:pPr marL="522288" indent="-457200">
              <a:defRPr/>
            </a:pPr>
            <a:r>
              <a:rPr lang="tr-TR" sz="3200" dirty="0" smtClean="0"/>
              <a:t>Strateji, hedef ve sonuçlar arasında bir köprüdür. “Oraya nasıl gidilebilir?” sorusunun cevabıdır.</a:t>
            </a:r>
          </a:p>
          <a:p>
            <a:pPr marL="522288" indent="-457200">
              <a:defRPr/>
            </a:pPr>
            <a:endParaRPr lang="tr-TR" sz="32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6323"/>
                                        </p:tgtEl>
                                        <p:attrNameLst>
                                          <p:attrName>style.visibility</p:attrName>
                                        </p:attrNameLst>
                                      </p:cBhvr>
                                      <p:to>
                                        <p:strVal val="visible"/>
                                      </p:to>
                                    </p:set>
                                    <p:animEffect transition="in" filter="fade">
                                      <p:cBhvr>
                                        <p:cTn id="7" dur="2000"/>
                                        <p:tgtEl>
                                          <p:spTgt spid="56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a:xfrm>
            <a:off x="539552" y="188913"/>
            <a:ext cx="8604448" cy="5040287"/>
          </a:xfrm>
        </p:spPr>
        <p:txBody>
          <a:bodyPr>
            <a:normAutofit/>
          </a:bodyPr>
          <a:lstStyle/>
          <a:p>
            <a:pPr marL="64008" indent="0" eaLnBrk="1" fontAlgn="auto" hangingPunct="1">
              <a:spcAft>
                <a:spcPts val="0"/>
              </a:spcAft>
              <a:buNone/>
              <a:defRPr/>
            </a:pPr>
            <a:r>
              <a:rPr lang="tr-TR" sz="3200" dirty="0" smtClean="0"/>
              <a:t>Pazarlama stratejileri birbiriyle etkileşimli iki grup stratejiden oluşur: </a:t>
            </a:r>
          </a:p>
          <a:p>
            <a:pPr marL="448056" indent="-384048" eaLnBrk="1" fontAlgn="auto" hangingPunct="1">
              <a:spcAft>
                <a:spcPts val="0"/>
              </a:spcAft>
              <a:buFont typeface="Wingdings 2"/>
              <a:buChar char=""/>
              <a:defRPr/>
            </a:pPr>
            <a:endParaRPr lang="tr-TR" sz="3200" dirty="0" smtClean="0"/>
          </a:p>
          <a:p>
            <a:pPr marL="578358" indent="-514350" eaLnBrk="1" fontAlgn="auto" hangingPunct="1">
              <a:spcAft>
                <a:spcPts val="0"/>
              </a:spcAft>
              <a:buFont typeface="Wingdings 2"/>
              <a:buAutoNum type="arabicPeriod"/>
              <a:defRPr/>
            </a:pPr>
            <a:r>
              <a:rPr lang="tr-TR" sz="3200" dirty="0" smtClean="0"/>
              <a:t>İşletme içinde pazarlama karması ve pazarlama harcamalarını kapsayan stratejilerdir. </a:t>
            </a:r>
          </a:p>
          <a:p>
            <a:pPr marL="578358" indent="-514350" eaLnBrk="1" fontAlgn="auto" hangingPunct="1">
              <a:spcAft>
                <a:spcPts val="0"/>
              </a:spcAft>
              <a:buFont typeface="Wingdings 2"/>
              <a:buAutoNum type="arabicPeriod"/>
              <a:defRPr/>
            </a:pPr>
            <a:endParaRPr lang="tr-TR" sz="3200" dirty="0" smtClean="0"/>
          </a:p>
          <a:p>
            <a:pPr marL="578358" indent="-514350" eaLnBrk="1" fontAlgn="auto" hangingPunct="1">
              <a:spcAft>
                <a:spcPts val="0"/>
              </a:spcAft>
              <a:buFont typeface="Wingdings 2"/>
              <a:buAutoNum type="arabicPeriod"/>
              <a:defRPr/>
            </a:pPr>
            <a:r>
              <a:rPr lang="tr-TR" sz="3200" dirty="0" smtClean="0"/>
              <a:t>İşletme dışında rekabete yönelik rekabetçi stratejilerdir.</a:t>
            </a:r>
            <a:endParaRPr lang="tr-TR" sz="3200" dirty="0"/>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91772" y="4509120"/>
            <a:ext cx="3252228" cy="2342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6323"/>
                                        </p:tgtEl>
                                        <p:attrNameLst>
                                          <p:attrName>style.visibility</p:attrName>
                                        </p:attrNameLst>
                                      </p:cBhvr>
                                      <p:to>
                                        <p:strVal val="visible"/>
                                      </p:to>
                                    </p:set>
                                    <p:animEffect transition="in" filter="fade">
                                      <p:cBhvr>
                                        <p:cTn id="7" dur="2000"/>
                                        <p:tgtEl>
                                          <p:spTgt spid="56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a:xfrm>
            <a:off x="827584" y="188913"/>
            <a:ext cx="7704856" cy="5328319"/>
          </a:xfrm>
        </p:spPr>
        <p:txBody>
          <a:bodyPr>
            <a:normAutofit lnSpcReduction="10000"/>
          </a:bodyPr>
          <a:lstStyle/>
          <a:p>
            <a:pPr eaLnBrk="1" hangingPunct="1">
              <a:buFont typeface="Wingdings 2" panose="05020102010507070707" pitchFamily="18" charset="2"/>
              <a:buNone/>
            </a:pPr>
            <a:r>
              <a:rPr lang="tr-TR" sz="3200" dirty="0" smtClean="0"/>
              <a:t>1. İşletme içi stratejilerde pazarlamanın 4 temel değişkeni ile ilgili programlar geliştirilir:</a:t>
            </a:r>
          </a:p>
          <a:p>
            <a:pPr eaLnBrk="1" hangingPunct="1"/>
            <a:r>
              <a:rPr lang="tr-TR" sz="3200" b="1" dirty="0" smtClean="0"/>
              <a:t>Ürün </a:t>
            </a:r>
            <a:r>
              <a:rPr lang="tr-TR" sz="3200" dirty="0" smtClean="0"/>
              <a:t>(alıcılara sunulur)</a:t>
            </a:r>
          </a:p>
          <a:p>
            <a:pPr eaLnBrk="1" hangingPunct="1"/>
            <a:r>
              <a:rPr lang="tr-TR" sz="3200" b="1" dirty="0" smtClean="0"/>
              <a:t>Fiyat</a:t>
            </a:r>
            <a:r>
              <a:rPr lang="tr-TR" sz="3200" dirty="0" smtClean="0"/>
              <a:t> (ürün ya da hizmetin ederidir) </a:t>
            </a:r>
          </a:p>
          <a:p>
            <a:pPr eaLnBrk="1" hangingPunct="1"/>
            <a:r>
              <a:rPr lang="tr-TR" sz="3200" b="1" dirty="0" smtClean="0"/>
              <a:t>Dağıtım</a:t>
            </a:r>
            <a:r>
              <a:rPr lang="tr-TR" sz="3200" dirty="0" smtClean="0"/>
              <a:t> (ürün hizmet ihtiyaç bölgelerine ulaştırılır) </a:t>
            </a:r>
          </a:p>
          <a:p>
            <a:pPr eaLnBrk="1" hangingPunct="1"/>
            <a:r>
              <a:rPr lang="tr-TR" sz="3200" b="1" dirty="0" smtClean="0"/>
              <a:t>Promosyon veya tutundurma </a:t>
            </a:r>
            <a:r>
              <a:rPr lang="tr-TR" sz="3200" dirty="0" smtClean="0"/>
              <a:t>(farklı teknikler kullanılarak tüketicilerle iletişim kurulur) </a:t>
            </a:r>
          </a:p>
          <a:p>
            <a:pPr eaLnBrk="1" hangingPunct="1"/>
            <a:endParaRPr lang="tr-TR" sz="3200" dirty="0" smtClean="0"/>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121" y="4581128"/>
            <a:ext cx="3086610" cy="2262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6323"/>
                                        </p:tgtEl>
                                        <p:attrNameLst>
                                          <p:attrName>style.visibility</p:attrName>
                                        </p:attrNameLst>
                                      </p:cBhvr>
                                      <p:to>
                                        <p:strVal val="visible"/>
                                      </p:to>
                                    </p:set>
                                    <p:animEffect transition="in" filter="fade">
                                      <p:cBhvr>
                                        <p:cTn id="7" dur="2000"/>
                                        <p:tgtEl>
                                          <p:spTgt spid="56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a:xfrm>
            <a:off x="755576" y="188913"/>
            <a:ext cx="7848872" cy="6669087"/>
          </a:xfrm>
        </p:spPr>
        <p:txBody>
          <a:bodyPr>
            <a:normAutofit/>
          </a:bodyPr>
          <a:lstStyle/>
          <a:p>
            <a:pPr marL="90488" indent="-25400">
              <a:buNone/>
            </a:pPr>
            <a:r>
              <a:rPr lang="tr-TR" sz="3600" dirty="0" smtClean="0"/>
              <a:t>		2. İşletme dışı rekabete yönelik stratejilerde ise  </a:t>
            </a:r>
            <a:r>
              <a:rPr lang="tr-TR" sz="3600" dirty="0" err="1" smtClean="0"/>
              <a:t>M.Porter</a:t>
            </a:r>
            <a:r>
              <a:rPr lang="tr-TR" sz="3600" dirty="0"/>
              <a:t> </a:t>
            </a:r>
            <a:r>
              <a:rPr lang="tr-TR" sz="3600" dirty="0" smtClean="0"/>
              <a:t>ve </a:t>
            </a:r>
            <a:r>
              <a:rPr lang="es-ES" sz="3600" dirty="0"/>
              <a:t>Michael Treacy ve Fred </a:t>
            </a:r>
            <a:r>
              <a:rPr lang="es-ES" sz="3600" dirty="0" smtClean="0"/>
              <a:t>Wiersema</a:t>
            </a:r>
            <a:r>
              <a:rPr lang="tr-TR" sz="3600" dirty="0" smtClean="0"/>
              <a:t>’</a:t>
            </a:r>
            <a:r>
              <a:rPr lang="tr-TR" sz="3600" dirty="0" err="1" smtClean="0"/>
              <a:t>nın</a:t>
            </a:r>
            <a:r>
              <a:rPr lang="tr-TR" sz="3600" dirty="0" smtClean="0"/>
              <a:t> yaklaşımları önemlidir. </a:t>
            </a:r>
          </a:p>
          <a:p>
            <a:pPr marL="90488" indent="-25400" eaLnBrk="1" hangingPunct="1">
              <a:buFont typeface="Wingdings 2" panose="05020102010507070707" pitchFamily="18" charset="2"/>
              <a:buNone/>
            </a:pPr>
            <a:r>
              <a:rPr lang="tr-TR" sz="3600" dirty="0" smtClean="0"/>
              <a:t>a.  </a:t>
            </a:r>
            <a:r>
              <a:rPr lang="tr-TR" sz="3600" dirty="0" err="1" smtClean="0"/>
              <a:t>M.Porter</a:t>
            </a:r>
            <a:r>
              <a:rPr lang="tr-TR" sz="3600" dirty="0" smtClean="0"/>
              <a:t> stratejik düşünceye temel oluşturacak 3 farklı rekabetçi strateji önermiştir. Bunlar; </a:t>
            </a:r>
          </a:p>
          <a:p>
            <a:pPr marL="90488" indent="-25400" eaLnBrk="1" hangingPunct="1"/>
            <a:r>
              <a:rPr lang="tr-TR" sz="3600" dirty="0" smtClean="0"/>
              <a:t>Toplam maliyet liderliği </a:t>
            </a:r>
          </a:p>
          <a:p>
            <a:pPr marL="90488" indent="-25400" eaLnBrk="1" hangingPunct="1"/>
            <a:r>
              <a:rPr lang="tr-TR" sz="3600" dirty="0" smtClean="0"/>
              <a:t>Farklılaşma</a:t>
            </a:r>
          </a:p>
          <a:p>
            <a:pPr marL="90488" indent="-25400" eaLnBrk="1" hangingPunct="1"/>
            <a:r>
              <a:rPr lang="tr-TR" sz="3600" dirty="0" smtClean="0"/>
              <a:t>Odaklanmadır. </a:t>
            </a:r>
          </a:p>
          <a:p>
            <a:pPr marL="90488" indent="-25400" eaLnBrk="1" hangingPunct="1"/>
            <a:endParaRPr lang="tr-TR" sz="3600"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6323"/>
                                        </p:tgtEl>
                                        <p:attrNameLst>
                                          <p:attrName>style.visibility</p:attrName>
                                        </p:attrNameLst>
                                      </p:cBhvr>
                                      <p:to>
                                        <p:strVal val="visible"/>
                                      </p:to>
                                    </p:set>
                                    <p:animEffect transition="in" filter="fade">
                                      <p:cBhvr>
                                        <p:cTn id="7" dur="2000"/>
                                        <p:tgtEl>
                                          <p:spTgt spid="56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a:xfrm>
            <a:off x="251520" y="404664"/>
            <a:ext cx="6552728" cy="6264696"/>
          </a:xfrm>
        </p:spPr>
        <p:txBody>
          <a:bodyPr>
            <a:normAutofit/>
          </a:bodyPr>
          <a:lstStyle/>
          <a:p>
            <a:pPr algn="just"/>
            <a:r>
              <a:rPr lang="tr-TR" sz="3200" b="1" dirty="0" smtClean="0">
                <a:cs typeface="Arial" pitchFamily="34" charset="0"/>
              </a:rPr>
              <a:t>Maliyet Liderliği Stratejisinde </a:t>
            </a:r>
            <a:r>
              <a:rPr lang="tr-TR" sz="3200" dirty="0" smtClean="0">
                <a:cs typeface="Arial" pitchFamily="34" charset="0"/>
              </a:rPr>
              <a:t>mal ve hizmetlerin fiyatlarının düşürülmesi söz konusu olmayıp tüm faaliyetlerde maliyetlerin düşürülmesi esastır. Böylece sektörde oluşan fiyatlarla maliyetler arasındaki fark açılacak ve işletme ortalamanın üzerinde getiri elde ederek rakiplerine üstünlük sağlayacaktır. </a:t>
            </a:r>
          </a:p>
          <a:p>
            <a:pPr eaLnBrk="1" hangingPunct="1"/>
            <a:endParaRPr lang="tr-TR" sz="3600" dirty="0" smtClean="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188640"/>
            <a:ext cx="2247900"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6323"/>
                                        </p:tgtEl>
                                        <p:attrNameLst>
                                          <p:attrName>style.visibility</p:attrName>
                                        </p:attrNameLst>
                                      </p:cBhvr>
                                      <p:to>
                                        <p:strVal val="visible"/>
                                      </p:to>
                                    </p:set>
                                    <p:animEffect transition="in" filter="fade">
                                      <p:cBhvr>
                                        <p:cTn id="7" dur="2000"/>
                                        <p:tgtEl>
                                          <p:spTgt spid="56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467544" y="188913"/>
            <a:ext cx="8676456" cy="6669087"/>
          </a:xfrm>
        </p:spPr>
        <p:txBody>
          <a:bodyPr>
            <a:normAutofit/>
          </a:bodyPr>
          <a:lstStyle/>
          <a:p>
            <a:pPr marL="406908" indent="-342900">
              <a:defRPr/>
            </a:pPr>
            <a:r>
              <a:rPr lang="tr-TR" sz="2800" b="1" dirty="0">
                <a:effectLst>
                  <a:outerShdw blurRad="38100" dist="38100" dir="2700000" algn="tl">
                    <a:srgbClr val="000000">
                      <a:alpha val="43137"/>
                    </a:srgbClr>
                  </a:outerShdw>
                </a:effectLst>
              </a:rPr>
              <a:t>Pazarlama planları genellikle yıllık yapılır</a:t>
            </a:r>
          </a:p>
          <a:p>
            <a:pPr marL="406908" indent="-342900">
              <a:defRPr/>
            </a:pPr>
            <a:r>
              <a:rPr lang="tr-TR" sz="2800" b="1" dirty="0">
                <a:effectLst>
                  <a:outerShdw blurRad="38100" dist="38100" dir="2700000" algn="tl">
                    <a:srgbClr val="000000">
                      <a:alpha val="43137"/>
                    </a:srgbClr>
                  </a:outerShdw>
                </a:effectLst>
              </a:rPr>
              <a:t>Pazar yada ürün ya da ürün hattı esas alınarak </a:t>
            </a:r>
            <a:r>
              <a:rPr lang="tr-TR" sz="2800" b="1" dirty="0" smtClean="0">
                <a:effectLst>
                  <a:outerShdw blurRad="38100" dist="38100" dir="2700000" algn="tl">
                    <a:srgbClr val="000000">
                      <a:alpha val="43137"/>
                    </a:srgbClr>
                  </a:outerShdw>
                </a:effectLst>
              </a:rPr>
              <a:t>yapılır.</a:t>
            </a:r>
          </a:p>
          <a:p>
            <a:pPr marL="406908" indent="-342900">
              <a:defRPr/>
            </a:pPr>
            <a:r>
              <a:rPr lang="tr-TR" sz="2800" b="1" dirty="0" smtClean="0">
                <a:effectLst>
                  <a:outerShdw blurRad="38100" dist="38100" dir="2700000" algn="tl">
                    <a:srgbClr val="000000">
                      <a:alpha val="43137"/>
                    </a:srgbClr>
                  </a:outerShdw>
                </a:effectLst>
              </a:rPr>
              <a:t>Pazarlama planlarının en önemli faydası, performans ve koordinasyonun geliştirilmesidir.</a:t>
            </a:r>
          </a:p>
          <a:p>
            <a:pPr marL="406908">
              <a:defRPr/>
            </a:pPr>
            <a:r>
              <a:rPr lang="tr-TR" sz="2800" dirty="0">
                <a:solidFill>
                  <a:schemeClr val="tx1"/>
                </a:solidFill>
                <a:effectLst>
                  <a:outerShdw blurRad="38100" dist="38100" dir="2700000" algn="tl">
                    <a:srgbClr val="000000">
                      <a:alpha val="43137"/>
                    </a:srgbClr>
                  </a:outerShdw>
                </a:effectLst>
              </a:rPr>
              <a:t>Pazarlama planları </a:t>
            </a:r>
            <a:r>
              <a:rPr lang="tr-TR" sz="2800" dirty="0" err="1">
                <a:solidFill>
                  <a:schemeClr val="tx1"/>
                </a:solidFill>
                <a:effectLst>
                  <a:outerShdw blurRad="38100" dist="38100" dir="2700000" algn="tl">
                    <a:srgbClr val="000000">
                      <a:alpha val="43137"/>
                    </a:srgbClr>
                  </a:outerShdw>
                </a:effectLst>
              </a:rPr>
              <a:t>SİB’lerin</a:t>
            </a:r>
            <a:r>
              <a:rPr lang="tr-TR" sz="2800" dirty="0">
                <a:solidFill>
                  <a:schemeClr val="tx1"/>
                </a:solidFill>
                <a:effectLst>
                  <a:outerShdw blurRad="38100" dist="38100" dir="2700000" algn="tl">
                    <a:srgbClr val="000000">
                      <a:alpha val="43137"/>
                    </a:srgbClr>
                  </a:outerShdw>
                </a:effectLst>
              </a:rPr>
              <a:t> pazarlama programlarına ve kaynaklarına rehberlik etmeyi amaçlayan yazılı dokümanlardır. </a:t>
            </a:r>
          </a:p>
          <a:p>
            <a:pPr marL="406908" indent="-342900">
              <a:defRPr/>
            </a:pPr>
            <a:endParaRPr lang="tr-TR" sz="2800" b="1" dirty="0" smtClean="0"/>
          </a:p>
          <a:p>
            <a:pPr marL="448056" indent="-384048" eaLnBrk="1" fontAlgn="auto" hangingPunct="1">
              <a:spcAft>
                <a:spcPts val="0"/>
              </a:spcAft>
              <a:buFontTx/>
              <a:buNone/>
              <a:defRPr/>
            </a:pPr>
            <a:endParaRPr lang="tr-TR" sz="3200" dirty="0" smtClean="0">
              <a:effectLst>
                <a:outerShdw blurRad="38100" dist="38100" dir="2700000" algn="tl">
                  <a:srgbClr val="000000">
                    <a:alpha val="43137"/>
                  </a:srgbClr>
                </a:outerShdw>
              </a:effectLst>
            </a:endParaRPr>
          </a:p>
          <a:p>
            <a:pPr marL="448056" indent="-384048" eaLnBrk="1" fontAlgn="auto" hangingPunct="1">
              <a:spcAft>
                <a:spcPts val="0"/>
              </a:spcAft>
              <a:buFont typeface="Wingdings 2"/>
              <a:buChar char=""/>
              <a:defRPr/>
            </a:pPr>
            <a:endParaRPr lang="tr-TR" sz="3200" dirty="0" smtClean="0">
              <a:effectLst>
                <a:outerShdw blurRad="38100" dist="38100" dir="2700000" algn="tl">
                  <a:srgbClr val="000000">
                    <a:alpha val="43137"/>
                  </a:srgbClr>
                </a:outerShdw>
              </a:effectLst>
            </a:endParaRPr>
          </a:p>
          <a:p>
            <a:pPr marL="448056" indent="-384048" eaLnBrk="1" fontAlgn="auto" hangingPunct="1">
              <a:spcAft>
                <a:spcPts val="0"/>
              </a:spcAft>
              <a:buFont typeface="Wingdings 2"/>
              <a:buChar char=""/>
              <a:defRPr/>
            </a:pPr>
            <a:endParaRPr lang="tr-TR" dirty="0" smtClean="0"/>
          </a:p>
          <a:p>
            <a:pPr marL="448056" indent="-384048" eaLnBrk="1" fontAlgn="auto" hangingPunct="1">
              <a:spcAft>
                <a:spcPts val="0"/>
              </a:spcAft>
              <a:buFont typeface="Wingdings 2"/>
              <a:buNone/>
              <a:defRPr/>
            </a:pPr>
            <a:endParaRPr lang="tr-TR" dirty="0" smtClean="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976" y="4149080"/>
            <a:ext cx="4788024" cy="2708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71600" y="548680"/>
            <a:ext cx="7125112" cy="5328592"/>
          </a:xfrm>
        </p:spPr>
        <p:txBody>
          <a:bodyPr>
            <a:normAutofit lnSpcReduction="10000"/>
          </a:bodyPr>
          <a:lstStyle/>
          <a:p>
            <a:pPr marL="0" indent="0" algn="just">
              <a:lnSpc>
                <a:spcPct val="150000"/>
              </a:lnSpc>
              <a:buNone/>
            </a:pPr>
            <a:endParaRPr lang="tr-TR" sz="2800" dirty="0">
              <a:cs typeface="Arial" pitchFamily="34" charset="0"/>
            </a:endParaRPr>
          </a:p>
          <a:p>
            <a:pPr algn="just">
              <a:lnSpc>
                <a:spcPct val="150000"/>
              </a:lnSpc>
            </a:pPr>
            <a:r>
              <a:rPr lang="tr-TR" sz="2800" dirty="0">
                <a:cs typeface="Arial" pitchFamily="34" charset="0"/>
              </a:rPr>
              <a:t>Tüm faaliyetlerde maliyetleri en alt seviyeye çeken işletmenin dikkat etmesi gereken nokta ise fiyatlarını en alt seviyeye indirirken ürüne ait değeri sunmaya devam etmesidir. Aksi takdirde işletme de zarar görecek ve müşteri beklentileri karşılanmayacaktır. </a:t>
            </a:r>
          </a:p>
          <a:p>
            <a:endParaRPr lang="tr-TR" dirty="0"/>
          </a:p>
        </p:txBody>
      </p:sp>
    </p:spTree>
    <p:extLst>
      <p:ext uri="{BB962C8B-B14F-4D97-AF65-F5344CB8AC3E}">
        <p14:creationId xmlns:p14="http://schemas.microsoft.com/office/powerpoint/2010/main" val="26006100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476672"/>
            <a:ext cx="8568952" cy="6120679"/>
          </a:xfrm>
        </p:spPr>
        <p:txBody>
          <a:bodyPr>
            <a:normAutofit fontScale="77500" lnSpcReduction="20000"/>
          </a:bodyPr>
          <a:lstStyle/>
          <a:p>
            <a:pPr indent="0">
              <a:lnSpc>
                <a:spcPct val="120000"/>
              </a:lnSpc>
              <a:buNone/>
            </a:pPr>
            <a:r>
              <a:rPr lang="tr-TR" sz="3800" dirty="0" smtClean="0">
                <a:cs typeface="Arial" pitchFamily="34" charset="0"/>
              </a:rPr>
              <a:t>Maliyet liderliği stratejisinin işletmeye sağlayacağı avantajlar;</a:t>
            </a:r>
          </a:p>
          <a:p>
            <a:pPr indent="0">
              <a:lnSpc>
                <a:spcPct val="120000"/>
              </a:lnSpc>
            </a:pPr>
            <a:r>
              <a:rPr lang="tr-TR" sz="3800" dirty="0" smtClean="0">
                <a:cs typeface="Arial" pitchFamily="34" charset="0"/>
              </a:rPr>
              <a:t>Maliyet avantajları rakiplerin saldırılarına karşı güçlü bir savunma oluşturur</a:t>
            </a:r>
          </a:p>
          <a:p>
            <a:pPr indent="0">
              <a:lnSpc>
                <a:spcPct val="120000"/>
              </a:lnSpc>
            </a:pPr>
            <a:r>
              <a:rPr lang="tr-TR" sz="3800" dirty="0" smtClean="0">
                <a:cs typeface="Arial" pitchFamily="34" charset="0"/>
              </a:rPr>
              <a:t>Büyük rakiplere rağmen, işletmenin ortalamanın üzerinde bir karlılık ile çalışmasını sağlar</a:t>
            </a:r>
          </a:p>
          <a:p>
            <a:pPr indent="0">
              <a:lnSpc>
                <a:spcPct val="120000"/>
              </a:lnSpc>
            </a:pPr>
            <a:r>
              <a:rPr lang="tr-TR" sz="3800" dirty="0" smtClean="0">
                <a:cs typeface="Arial" pitchFamily="34" charset="0"/>
              </a:rPr>
              <a:t>Güçlü alıcılara karşı işletmenin pazarlık ve satış kapasitesini arttırır</a:t>
            </a:r>
          </a:p>
          <a:p>
            <a:pPr indent="0">
              <a:lnSpc>
                <a:spcPct val="120000"/>
              </a:lnSpc>
            </a:pPr>
            <a:r>
              <a:rPr lang="tr-TR" sz="3800" dirty="0" smtClean="0">
                <a:cs typeface="Arial" pitchFamily="34" charset="0"/>
              </a:rPr>
              <a:t>İşletmenin ikame mallara karşı gücünü arttırır. </a:t>
            </a:r>
          </a:p>
          <a:p>
            <a:pPr indent="0">
              <a:lnSpc>
                <a:spcPct val="120000"/>
              </a:lnSpc>
            </a:pPr>
            <a:r>
              <a:rPr lang="tr-TR" sz="3800" dirty="0" smtClean="0">
                <a:cs typeface="Arial" pitchFamily="34" charset="0"/>
              </a:rPr>
              <a:t>Düşük maliyetle çalışan işletme pazara girişlere karşı güçlü bir savunma oluşturur</a:t>
            </a:r>
          </a:p>
          <a:p>
            <a:endParaRPr lang="tr-T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09443" y="1052736"/>
            <a:ext cx="7125112" cy="5328592"/>
          </a:xfrm>
        </p:spPr>
        <p:txBody>
          <a:bodyPr>
            <a:normAutofit/>
          </a:bodyPr>
          <a:lstStyle/>
          <a:p>
            <a:pPr>
              <a:buNone/>
            </a:pPr>
            <a:r>
              <a:rPr lang="tr-TR" sz="2800" dirty="0" smtClean="0">
                <a:cs typeface="Arial" pitchFamily="34" charset="0"/>
              </a:rPr>
              <a:t>Maliyet liderliği stratejisinin dezavantajları ise; </a:t>
            </a:r>
          </a:p>
          <a:p>
            <a:r>
              <a:rPr lang="tr-TR" sz="2800" dirty="0" smtClean="0">
                <a:cs typeface="Arial" pitchFamily="34" charset="0"/>
              </a:rPr>
              <a:t>Maliyet avantajı sağlayan teknoloji ve yöntemlerin geçersiz hale gelmesini sağlayacak yeni gelişmelerin ortaya çıkması</a:t>
            </a:r>
          </a:p>
          <a:p>
            <a:r>
              <a:rPr lang="tr-TR" sz="2800" dirty="0" smtClean="0">
                <a:cs typeface="Arial" pitchFamily="34" charset="0"/>
              </a:rPr>
              <a:t>Sektöre yeni giren işletmelerin taklit yöntemiyle maliyetleri düşürüp avantajı ellerine geçirmeleri</a:t>
            </a:r>
          </a:p>
          <a:p>
            <a:r>
              <a:rPr lang="tr-TR" sz="2800" dirty="0" smtClean="0">
                <a:cs typeface="Arial" pitchFamily="34" charset="0"/>
              </a:rPr>
              <a:t>Sadece maliyete odaklanıp diğer pazarlama faaliyetlerinin ihmal edilmesidir. </a:t>
            </a:r>
            <a:endParaRPr lang="tr-TR" sz="28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a:xfrm>
            <a:off x="179512" y="188640"/>
            <a:ext cx="8496944" cy="5112568"/>
          </a:xfrm>
        </p:spPr>
        <p:txBody>
          <a:bodyPr>
            <a:normAutofit fontScale="62500" lnSpcReduction="20000"/>
          </a:bodyPr>
          <a:lstStyle/>
          <a:p>
            <a:pPr marL="448056" indent="-384048">
              <a:spcAft>
                <a:spcPts val="0"/>
              </a:spcAft>
              <a:buNone/>
              <a:defRPr/>
            </a:pPr>
            <a:r>
              <a:rPr lang="tr-TR" sz="3800" b="1" dirty="0" smtClean="0">
                <a:cs typeface="Arial" pitchFamily="34" charset="0"/>
              </a:rPr>
              <a:t>Farklılaşma Stratejisi</a:t>
            </a:r>
          </a:p>
          <a:p>
            <a:pPr marL="448056" indent="-384048" algn="just">
              <a:lnSpc>
                <a:spcPct val="170000"/>
              </a:lnSpc>
              <a:spcBef>
                <a:spcPts val="0"/>
              </a:spcBef>
              <a:spcAft>
                <a:spcPts val="0"/>
              </a:spcAft>
              <a:buFont typeface="Wingdings 2"/>
              <a:buChar char=""/>
              <a:defRPr/>
            </a:pPr>
            <a:r>
              <a:rPr lang="tr-TR" sz="4000" dirty="0" smtClean="0">
                <a:effectLst>
                  <a:outerShdw blurRad="38100" dist="38100" dir="2700000" algn="tl">
                    <a:srgbClr val="000000">
                      <a:alpha val="43137"/>
                    </a:srgbClr>
                  </a:outerShdw>
                </a:effectLst>
                <a:cs typeface="Arial" pitchFamily="34" charset="0"/>
              </a:rPr>
              <a:t>İşletmenin değer yaratan tüm faaliyetlerinde farklılaştırma yaparak ortalamanın üzerinde getiri sağlamaya yönelik bir rekabet stratejisidir. İşletme farklılaştırma stratejisi ile rakiplerinden farklı bir şekilde müşteri beklentilerini yerine getirerek bunun karşılığında müşterinin ödemeyi kabul ettiğinden daha yüksek bir fiyat uygulayarak sektör ortalamasının üzerinde bir getiri elde etmeye çalışır. </a:t>
            </a:r>
            <a:endParaRPr lang="tr-TR" sz="4000" dirty="0">
              <a:effectLst>
                <a:outerShdw blurRad="38100" dist="38100" dir="2700000" algn="tl">
                  <a:srgbClr val="000000">
                    <a:alpha val="43137"/>
                  </a:srgbClr>
                </a:outerShdw>
              </a:effectLst>
            </a:endParaRP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5445224"/>
            <a:ext cx="5832648" cy="1412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6323"/>
                                        </p:tgtEl>
                                        <p:attrNameLst>
                                          <p:attrName>style.visibility</p:attrName>
                                        </p:attrNameLst>
                                      </p:cBhvr>
                                      <p:to>
                                        <p:strVal val="visible"/>
                                      </p:to>
                                    </p:set>
                                    <p:animEffect transition="in" filter="fade">
                                      <p:cBhvr>
                                        <p:cTn id="7" dur="2000"/>
                                        <p:tgtEl>
                                          <p:spTgt spid="56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09443" y="1124745"/>
            <a:ext cx="7125112" cy="4734054"/>
          </a:xfrm>
        </p:spPr>
        <p:txBody>
          <a:bodyPr>
            <a:normAutofit/>
          </a:bodyPr>
          <a:lstStyle/>
          <a:p>
            <a:r>
              <a:rPr lang="tr-TR" sz="2800" dirty="0" smtClean="0">
                <a:cs typeface="Arial" pitchFamily="34" charset="0"/>
              </a:rPr>
              <a:t>Dolayısıyla  farklılaştırma stratejisinin hareket noktası, tüketici beklentileri, değer yargıları, davranış biçimleri ve benzeri durumlar olmakla birlikte ürün/hizmet, kalite, teknoloji, davranış gibi unsurlarda da gerçekleşebilir. Söz konusu stratejide önemli olan nokta işletmenin bulunduğu sektör içerisinde tek olması ve müşteriden ekstra ücret talep eder.</a:t>
            </a:r>
            <a:endParaRPr lang="tr-TR" sz="28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476673"/>
            <a:ext cx="8424935" cy="4536504"/>
          </a:xfrm>
        </p:spPr>
        <p:txBody>
          <a:bodyPr>
            <a:normAutofit fontScale="92500" lnSpcReduction="10000"/>
          </a:bodyPr>
          <a:lstStyle/>
          <a:p>
            <a:pPr marL="448056" lvl="0" indent="-384048">
              <a:spcAft>
                <a:spcPts val="0"/>
              </a:spcAft>
              <a:buClr>
                <a:srgbClr val="FEDD78"/>
              </a:buClr>
              <a:buFont typeface="Wingdings 2"/>
              <a:buChar char=""/>
              <a:defRPr/>
            </a:pPr>
            <a:r>
              <a:rPr lang="tr-TR" sz="3200" b="1" dirty="0"/>
              <a:t>Odaklanma </a:t>
            </a:r>
            <a:r>
              <a:rPr lang="tr-TR" sz="3200" b="1" dirty="0" smtClean="0"/>
              <a:t>stratejisinde; </a:t>
            </a:r>
            <a:r>
              <a:rPr lang="tr-TR" sz="3200" dirty="0" smtClean="0">
                <a:cs typeface="Arial" pitchFamily="34" charset="0"/>
              </a:rPr>
              <a:t>maliyet liderliği ve farklılaştırma stratejilerinin müşteri gruplaması yapılarak oluşturulan dar bir pazara belirli bir müşteri grubu hedeflenerek uygulanmasıdır. Bu şekilde dar bir müşteri grubuna odaklanarak kimi zaman özel farklılaştırmalarla kimi zamansa hedef grubun tercihleri doğrultusunda çeşitli maliyet avantajları sunarak rekabet edilir. Geniş pazarda rekabet edilmediği için karlılık açısından arzulanan performansa rahatça ulaşılabilecektir. </a:t>
            </a:r>
            <a:endParaRPr lang="tr-TR"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937" y="4992688"/>
            <a:ext cx="5148064" cy="186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2261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608" y="332656"/>
            <a:ext cx="7125113" cy="924475"/>
          </a:xfrm>
        </p:spPr>
        <p:txBody>
          <a:bodyPr/>
          <a:lstStyle/>
          <a:p>
            <a:pPr algn="ctr"/>
            <a:r>
              <a:rPr lang="tr-TR" altLang="tr-TR" b="1" dirty="0" smtClean="0"/>
              <a:t>b. Michael </a:t>
            </a:r>
            <a:r>
              <a:rPr lang="tr-TR" altLang="tr-TR" b="1" dirty="0" err="1"/>
              <a:t>Treacy</a:t>
            </a:r>
            <a:r>
              <a:rPr lang="tr-TR" altLang="tr-TR" b="1" dirty="0"/>
              <a:t> ve </a:t>
            </a:r>
            <a:r>
              <a:rPr lang="tr-TR" altLang="tr-TR" b="1" dirty="0" err="1"/>
              <a:t>Fred</a:t>
            </a:r>
            <a:r>
              <a:rPr lang="tr-TR" altLang="tr-TR" b="1" dirty="0"/>
              <a:t> </a:t>
            </a:r>
            <a:r>
              <a:rPr lang="tr-TR" altLang="tr-TR" b="1" dirty="0" err="1"/>
              <a:t>Wiersema</a:t>
            </a:r>
            <a:r>
              <a:rPr lang="tr-TR" altLang="tr-TR" b="1" dirty="0"/>
              <a:t> Rekabetçi Pazarlama Stratejileri</a:t>
            </a:r>
            <a:r>
              <a:rPr lang="tr-TR" altLang="tr-TR" dirty="0"/>
              <a:t/>
            </a:r>
            <a:br>
              <a:rPr lang="tr-TR" altLang="tr-TR" dirty="0"/>
            </a:br>
            <a:endParaRPr lang="tr-TR" dirty="0"/>
          </a:p>
        </p:txBody>
      </p:sp>
      <p:sp>
        <p:nvSpPr>
          <p:cNvPr id="3" name="İçerik Yer Tutucusu 2"/>
          <p:cNvSpPr>
            <a:spLocks noGrp="1"/>
          </p:cNvSpPr>
          <p:nvPr>
            <p:ph idx="1"/>
          </p:nvPr>
        </p:nvSpPr>
        <p:spPr>
          <a:xfrm>
            <a:off x="395536" y="1124744"/>
            <a:ext cx="8424936" cy="5328591"/>
          </a:xfrm>
        </p:spPr>
        <p:txBody>
          <a:bodyPr>
            <a:normAutofit fontScale="92500" lnSpcReduction="10000"/>
          </a:bodyPr>
          <a:lstStyle/>
          <a:p>
            <a:pPr marL="0" indent="0" algn="ctr">
              <a:buFont typeface="Wingdings 2" pitchFamily="18" charset="2"/>
              <a:buNone/>
            </a:pPr>
            <a:r>
              <a:rPr lang="tr-TR" altLang="tr-TR" sz="2800" dirty="0" smtClean="0"/>
              <a:t>Bu </a:t>
            </a:r>
            <a:r>
              <a:rPr lang="tr-TR" altLang="tr-TR" sz="2800" dirty="0"/>
              <a:t>stratejide firmalara 3 farklı rekabet avantajı sağlayan yol önerilmektedir. Bunlar; </a:t>
            </a:r>
          </a:p>
          <a:p>
            <a:pPr algn="just"/>
            <a:r>
              <a:rPr lang="tr-TR" altLang="tr-TR" sz="2800" dirty="0"/>
              <a:t>Ürün lideri olma; Firmalar, tüketicilerine üstün değer teklifinde bulunarak pazar lideri konumuna ulaşabilirler. Ülker, Apple vb. gibi.</a:t>
            </a:r>
          </a:p>
          <a:p>
            <a:r>
              <a:rPr lang="tr-TR" altLang="tr-TR" sz="2800" dirty="0"/>
              <a:t>İşletim mükemmelliğine sahip olma; </a:t>
            </a:r>
            <a:r>
              <a:rPr lang="tr-TR" altLang="tr-TR" sz="2800" dirty="0" err="1"/>
              <a:t>McDonalds</a:t>
            </a:r>
            <a:r>
              <a:rPr lang="tr-TR" altLang="tr-TR" sz="2800" dirty="0"/>
              <a:t>, </a:t>
            </a:r>
            <a:r>
              <a:rPr lang="tr-TR" altLang="tr-TR" sz="2800" dirty="0" err="1"/>
              <a:t>Burger</a:t>
            </a:r>
            <a:r>
              <a:rPr lang="tr-TR" altLang="tr-TR" sz="2800" dirty="0"/>
              <a:t> </a:t>
            </a:r>
            <a:r>
              <a:rPr lang="tr-TR" altLang="tr-TR" sz="2800" dirty="0" err="1"/>
              <a:t>King</a:t>
            </a:r>
            <a:r>
              <a:rPr lang="tr-TR" altLang="tr-TR" sz="2800" dirty="0"/>
              <a:t>, </a:t>
            </a:r>
            <a:r>
              <a:rPr lang="tr-TR" altLang="tr-TR" sz="2800" dirty="0" err="1"/>
              <a:t>Fedex</a:t>
            </a:r>
            <a:r>
              <a:rPr lang="tr-TR" altLang="tr-TR" sz="2800" dirty="0"/>
              <a:t> gibi firmalar zamanını ve kaynaklarını etkin bir biçimde kullanarak müşteriye hizmette avantaj sağlayabilirler. </a:t>
            </a:r>
          </a:p>
          <a:p>
            <a:r>
              <a:rPr lang="tr-TR" altLang="tr-TR" sz="2800" dirty="0"/>
              <a:t>Müşteriye yakın olmadır; tüketiciye içten ve samimi davranarak pazarda rekabet avantajı sağlanabilir. Avukatlık hizmetleri, Restoranlar, kuaförler vb. gibi.</a:t>
            </a:r>
          </a:p>
          <a:p>
            <a:endParaRPr lang="tr-TR" dirty="0"/>
          </a:p>
        </p:txBody>
      </p:sp>
    </p:spTree>
    <p:extLst>
      <p:ext uri="{BB962C8B-B14F-4D97-AF65-F5344CB8AC3E}">
        <p14:creationId xmlns:p14="http://schemas.microsoft.com/office/powerpoint/2010/main" val="6476887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a:xfrm>
            <a:off x="0" y="188913"/>
            <a:ext cx="9144000" cy="6669087"/>
          </a:xfrm>
        </p:spPr>
        <p:txBody>
          <a:bodyPr>
            <a:normAutofit/>
          </a:bodyPr>
          <a:lstStyle/>
          <a:p>
            <a:pPr marL="448056" indent="-384048" eaLnBrk="1" fontAlgn="auto" hangingPunct="1">
              <a:spcAft>
                <a:spcPts val="0"/>
              </a:spcAft>
              <a:buFont typeface="Wingdings 2"/>
              <a:buNone/>
              <a:defRPr/>
            </a:pPr>
            <a:r>
              <a:rPr lang="tr-TR" sz="3600" i="1" u="sng" dirty="0" smtClean="0">
                <a:effectLst>
                  <a:outerShdw blurRad="38100" dist="38100" dir="2700000" algn="tl">
                    <a:srgbClr val="000000">
                      <a:alpha val="43137"/>
                    </a:srgbClr>
                  </a:outerShdw>
                </a:effectLst>
              </a:rPr>
              <a:t>Planın Uygulanması </a:t>
            </a:r>
          </a:p>
          <a:p>
            <a:pPr marL="64008" indent="0" eaLnBrk="1" fontAlgn="auto" hangingPunct="1">
              <a:spcAft>
                <a:spcPts val="0"/>
              </a:spcAft>
              <a:buNone/>
              <a:defRPr/>
            </a:pPr>
            <a:r>
              <a:rPr lang="tr-TR" sz="3600" b="1" dirty="0" smtClean="0"/>
              <a:t>Bu aşamada pazarlama stratejileri, pazarlama hedeflerini gerçekleştirecek bir dizi spesifik eylemlere dönüştürülür.</a:t>
            </a:r>
          </a:p>
          <a:p>
            <a:pPr marL="64008" indent="0" eaLnBrk="1" fontAlgn="auto" hangingPunct="1">
              <a:spcAft>
                <a:spcPts val="0"/>
              </a:spcAft>
              <a:buNone/>
              <a:defRPr/>
            </a:pPr>
            <a:r>
              <a:rPr lang="tr-TR" sz="3600" dirty="0" smtClean="0"/>
              <a:t>Çok iyi bir pazarlama stratejisi çok kötü bir uygulamayla başarısızlığa uğrayabilir. </a:t>
            </a:r>
          </a:p>
          <a:p>
            <a:pPr marL="90488" indent="-25400" eaLnBrk="1" fontAlgn="auto" hangingPunct="1">
              <a:spcAft>
                <a:spcPts val="0"/>
              </a:spcAft>
              <a:buFont typeface="Wingdings 2"/>
              <a:buNone/>
              <a:defRPr/>
            </a:pPr>
            <a:r>
              <a:rPr lang="tr-TR" sz="3200" dirty="0" smtClean="0"/>
              <a:t>		</a:t>
            </a:r>
            <a:endParaRPr lang="tr-TR" sz="3200"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62512" y="5301208"/>
            <a:ext cx="3757960" cy="1311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6323"/>
                                        </p:tgtEl>
                                        <p:attrNameLst>
                                          <p:attrName>style.visibility</p:attrName>
                                        </p:attrNameLst>
                                      </p:cBhvr>
                                      <p:to>
                                        <p:strVal val="visible"/>
                                      </p:to>
                                    </p:set>
                                    <p:animEffect transition="in" filter="fade">
                                      <p:cBhvr>
                                        <p:cTn id="7" dur="2000"/>
                                        <p:tgtEl>
                                          <p:spTgt spid="56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908720"/>
            <a:ext cx="7378981" cy="4051437"/>
          </a:xfrm>
        </p:spPr>
        <p:txBody>
          <a:bodyPr>
            <a:normAutofit/>
          </a:bodyPr>
          <a:lstStyle/>
          <a:p>
            <a:pPr marL="90488" lvl="0" indent="-25400">
              <a:spcAft>
                <a:spcPts val="0"/>
              </a:spcAft>
              <a:buClr>
                <a:srgbClr val="FEDD78"/>
              </a:buClr>
              <a:buNone/>
              <a:defRPr/>
            </a:pPr>
            <a:r>
              <a:rPr lang="tr-TR" sz="3600" dirty="0"/>
              <a:t>Örneğin, SİB teknoloji liderliğini hedefliyorsa, teknolojik zekâyı oluşturmak, ana ve yan ürünleri geliştirmek, teknik satış gücünü eğitmek gibi teknolojik liderliği gerçekleştirecek programlar geliştirilmeli ve uygulanmalıdır.</a:t>
            </a: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96150" y="0"/>
            <a:ext cx="1847850"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9925" y="4581128"/>
            <a:ext cx="2124075" cy="2276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16465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a:xfrm>
            <a:off x="0" y="188913"/>
            <a:ext cx="9144000" cy="6669087"/>
          </a:xfrm>
        </p:spPr>
        <p:txBody>
          <a:bodyPr/>
          <a:lstStyle/>
          <a:p>
            <a:pPr eaLnBrk="1" hangingPunct="1"/>
            <a:r>
              <a:rPr lang="tr-TR" sz="3200" b="1" smtClean="0"/>
              <a:t>Pazarlama planının uygulanması, neyin, ne zaman, kim tarafından yapılacağının ayrıntılı açıklanmasıdır.</a:t>
            </a:r>
            <a:r>
              <a:rPr lang="tr-TR" sz="3200" smtClean="0"/>
              <a:t> </a:t>
            </a:r>
          </a:p>
          <a:p>
            <a:pPr eaLnBrk="1" hangingPunct="1"/>
            <a:r>
              <a:rPr lang="tr-TR" sz="3200" smtClean="0"/>
              <a:t>Bu sürecin başarıyla uygulanması için  her eylemin sorumlusunun belirlenmesi, başlama-bitiş tarihinin açığa kavuşturulması ve hangi kaynaklara ihtiyaç duyulduğunun belirlenmesi gerekir. </a:t>
            </a:r>
          </a:p>
          <a:p>
            <a:pPr eaLnBrk="1" hangingPunct="1"/>
            <a:r>
              <a:rPr lang="tr-TR" sz="3200" smtClean="0"/>
              <a:t>Pazarlama planları genellikle yıllıktır. Eylemler ise bir yıl içerisinde gerçekleştirilecek faaliyetler ve kapsadığı zaman dilimidir.</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6323"/>
                                        </p:tgtEl>
                                        <p:attrNameLst>
                                          <p:attrName>style.visibility</p:attrName>
                                        </p:attrNameLst>
                                      </p:cBhvr>
                                      <p:to>
                                        <p:strVal val="visible"/>
                                      </p:to>
                                    </p:set>
                                    <p:animEffect transition="in" filter="fade">
                                      <p:cBhvr>
                                        <p:cTn id="7" dur="2000"/>
                                        <p:tgtEl>
                                          <p:spTgt spid="56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Rectangle 3"/>
          <p:cNvSpPr>
            <a:spLocks noGrp="1" noChangeArrowheads="1"/>
          </p:cNvSpPr>
          <p:nvPr>
            <p:ph type="body" idx="4294967295"/>
          </p:nvPr>
        </p:nvSpPr>
        <p:spPr>
          <a:xfrm>
            <a:off x="0" y="188913"/>
            <a:ext cx="8676456" cy="5976937"/>
          </a:xfrm>
        </p:spPr>
        <p:txBody>
          <a:bodyPr>
            <a:normAutofit/>
          </a:bodyPr>
          <a:lstStyle/>
          <a:p>
            <a:pPr marL="64008" indent="0">
              <a:buNone/>
              <a:defRPr/>
            </a:pPr>
            <a:r>
              <a:rPr lang="tr-TR" sz="3200" dirty="0" smtClean="0">
                <a:solidFill>
                  <a:schemeClr val="tx1"/>
                </a:solidFill>
                <a:effectLst/>
              </a:rPr>
              <a:t>Bu </a:t>
            </a:r>
            <a:r>
              <a:rPr lang="tr-TR" sz="3200" dirty="0">
                <a:solidFill>
                  <a:schemeClr val="tx1"/>
                </a:solidFill>
                <a:effectLst/>
              </a:rPr>
              <a:t>planların en belirgin unsurlar şunlardır</a:t>
            </a:r>
            <a:r>
              <a:rPr lang="tr-TR" sz="3200" dirty="0" smtClean="0">
                <a:solidFill>
                  <a:schemeClr val="tx1"/>
                </a:solidFill>
                <a:effectLst/>
              </a:rPr>
              <a:t>:</a:t>
            </a:r>
            <a:endParaRPr lang="tr-TR" sz="3200" dirty="0">
              <a:solidFill>
                <a:schemeClr val="tx1"/>
              </a:solidFill>
              <a:effectLst/>
            </a:endParaRPr>
          </a:p>
          <a:p>
            <a:pPr marL="522288" indent="-457200">
              <a:defRPr/>
            </a:pPr>
            <a:r>
              <a:rPr lang="tr-TR" sz="3200" dirty="0">
                <a:solidFill>
                  <a:schemeClr val="tx1"/>
                </a:solidFill>
              </a:rPr>
              <a:t>Pazarlama planları yazılı </a:t>
            </a:r>
            <a:r>
              <a:rPr lang="tr-TR" sz="3200" dirty="0" smtClean="0">
                <a:solidFill>
                  <a:schemeClr val="tx1"/>
                </a:solidFill>
              </a:rPr>
              <a:t>dokümanlardır.</a:t>
            </a:r>
          </a:p>
          <a:p>
            <a:pPr marL="636588" indent="-571500">
              <a:defRPr/>
            </a:pPr>
            <a:r>
              <a:rPr lang="tr-TR" sz="3200" dirty="0" smtClean="0">
                <a:solidFill>
                  <a:schemeClr val="tx1"/>
                </a:solidFill>
              </a:rPr>
              <a:t>Pazarlama planları genellikle </a:t>
            </a:r>
            <a:r>
              <a:rPr lang="tr-TR" sz="3200" dirty="0" err="1" smtClean="0">
                <a:solidFill>
                  <a:schemeClr val="tx1"/>
                </a:solidFill>
              </a:rPr>
              <a:t>SİB’ler</a:t>
            </a:r>
            <a:r>
              <a:rPr lang="tr-TR" sz="3200" dirty="0" smtClean="0">
                <a:solidFill>
                  <a:schemeClr val="tx1"/>
                </a:solidFill>
              </a:rPr>
              <a:t> için hazırlanır. </a:t>
            </a:r>
          </a:p>
          <a:p>
            <a:pPr marL="636588" indent="-571500">
              <a:defRPr/>
            </a:pPr>
            <a:r>
              <a:rPr lang="tr-TR" sz="3200" dirty="0" smtClean="0">
                <a:solidFill>
                  <a:schemeClr val="tx1"/>
                </a:solidFill>
              </a:rPr>
              <a:t>Planlama periyodu ürüne, sektöre, pazarın ve ekonominin şartlarına göre değişir. </a:t>
            </a:r>
          </a:p>
          <a:p>
            <a:pPr marL="522288" indent="-457200">
              <a:defRPr/>
            </a:pPr>
            <a:endParaRPr lang="tr-TR" sz="28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fade">
                                      <p:cBhvr>
                                        <p:cTn id="7" dur="20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a:xfrm>
            <a:off x="323528" y="188913"/>
            <a:ext cx="8820472" cy="6669087"/>
          </a:xfrm>
        </p:spPr>
        <p:txBody>
          <a:bodyPr>
            <a:normAutofit/>
          </a:bodyPr>
          <a:lstStyle/>
          <a:p>
            <a:pPr eaLnBrk="1" hangingPunct="1"/>
            <a:r>
              <a:rPr lang="tr-TR" sz="3200" dirty="0" smtClean="0"/>
              <a:t>Planın uygulanması sırasında gerçekleştirilmesi gereken bir diğer faaliyet, </a:t>
            </a:r>
            <a:r>
              <a:rPr lang="tr-TR" sz="3200" b="1" dirty="0" smtClean="0"/>
              <a:t>bütçe hazırlanmasıdır</a:t>
            </a:r>
            <a:r>
              <a:rPr lang="tr-TR" sz="3200" dirty="0" smtClean="0"/>
              <a:t>. </a:t>
            </a:r>
          </a:p>
          <a:p>
            <a:pPr eaLnBrk="1" hangingPunct="1"/>
            <a:r>
              <a:rPr lang="tr-TR" sz="3200" dirty="0" smtClean="0"/>
              <a:t>Planda yer alan her bir stratejik faaliyet için( reklam/promosyon, ambalaj değişikliği </a:t>
            </a:r>
            <a:r>
              <a:rPr lang="tr-TR" sz="3200" dirty="0" err="1" smtClean="0"/>
              <a:t>vb</a:t>
            </a:r>
            <a:r>
              <a:rPr lang="tr-TR" sz="3200" dirty="0" smtClean="0"/>
              <a:t>) ne kadar kaynak gerektiği belirlenir. </a:t>
            </a:r>
          </a:p>
          <a:p>
            <a:pPr eaLnBrk="1" hangingPunct="1"/>
            <a:r>
              <a:rPr lang="tr-TR" sz="3200" dirty="0" smtClean="0"/>
              <a:t>Amaç arzulanan kâr ve satış rakamlarını yakalamaktır. </a:t>
            </a:r>
          </a:p>
          <a:p>
            <a:pPr eaLnBrk="1" hangingPunct="1"/>
            <a:r>
              <a:rPr lang="tr-TR" sz="3200" b="1" dirty="0" smtClean="0"/>
              <a:t>Bütçe,</a:t>
            </a:r>
            <a:r>
              <a:rPr lang="tr-TR" sz="3200" dirty="0" smtClean="0"/>
              <a:t> belirli bir zaman dilimi için yaratılacak gelir ve giderlerin projelendirilmesidir ve  Firmanın planlama ve kontrol faaliyetlerinin temelini oluşturur.</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6323"/>
                                        </p:tgtEl>
                                        <p:attrNameLst>
                                          <p:attrName>style.visibility</p:attrName>
                                        </p:attrNameLst>
                                      </p:cBhvr>
                                      <p:to>
                                        <p:strVal val="visible"/>
                                      </p:to>
                                    </p:set>
                                    <p:animEffect transition="in" filter="fade">
                                      <p:cBhvr>
                                        <p:cTn id="7" dur="2000"/>
                                        <p:tgtEl>
                                          <p:spTgt spid="56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a:xfrm>
            <a:off x="0" y="1340768"/>
            <a:ext cx="9144000" cy="5517232"/>
          </a:xfrm>
        </p:spPr>
        <p:txBody>
          <a:bodyPr>
            <a:normAutofit/>
          </a:bodyPr>
          <a:lstStyle/>
          <a:p>
            <a:pPr marL="448056" indent="-384048" eaLnBrk="1" fontAlgn="auto" hangingPunct="1">
              <a:spcAft>
                <a:spcPts val="0"/>
              </a:spcAft>
              <a:buFont typeface="Wingdings 2"/>
              <a:buNone/>
              <a:defRPr/>
            </a:pPr>
            <a:r>
              <a:rPr lang="tr-TR" sz="3200" i="1" u="sng" dirty="0" smtClean="0">
                <a:effectLst>
                  <a:outerShdw blurRad="38100" dist="38100" dir="2700000" algn="tl">
                    <a:srgbClr val="000000">
                      <a:alpha val="43137"/>
                    </a:srgbClr>
                  </a:outerShdw>
                </a:effectLst>
              </a:rPr>
              <a:t>Kontrol</a:t>
            </a:r>
          </a:p>
          <a:p>
            <a:r>
              <a:rPr lang="tr-TR" sz="3200" dirty="0" smtClean="0">
                <a:cs typeface="Arial" pitchFamily="34" charset="0"/>
              </a:rPr>
              <a:t>Uygulama pazarlama planı ile ilgili stratejik ve taktik kısımlar halledildikten sonra işletmenin oluşturulan planı uygulamaya koyması, başka bir deyişle planladığı ürünü üretmesi, fiyatlandırması, dağıtımını ve tutundurma faaliyetlerini gerçekleştirmesidir. Uygulama aşamasında şirketin bütün bölümleri harekete geçer. </a:t>
            </a:r>
            <a:r>
              <a:rPr lang="tr-TR" sz="3200" dirty="0" err="1" smtClean="0">
                <a:cs typeface="Arial" pitchFamily="34" charset="0"/>
              </a:rPr>
              <a:t>Kotler’e</a:t>
            </a:r>
            <a:r>
              <a:rPr lang="tr-TR" sz="3200" dirty="0" smtClean="0">
                <a:cs typeface="Arial" pitchFamily="34" charset="0"/>
              </a:rPr>
              <a:t> göre işletmeler en çok bu aşamada sorun yaşamaktadır. </a:t>
            </a: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188640"/>
            <a:ext cx="3475087" cy="1991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6323"/>
                                        </p:tgtEl>
                                        <p:attrNameLst>
                                          <p:attrName>style.visibility</p:attrName>
                                        </p:attrNameLst>
                                      </p:cBhvr>
                                      <p:to>
                                        <p:strVal val="visible"/>
                                      </p:to>
                                    </p:set>
                                    <p:animEffect transition="in" filter="fade">
                                      <p:cBhvr>
                                        <p:cTn id="7" dur="2000"/>
                                        <p:tgtEl>
                                          <p:spTgt spid="56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09443" y="764705"/>
            <a:ext cx="7125112" cy="5094094"/>
          </a:xfrm>
        </p:spPr>
        <p:txBody>
          <a:bodyPr>
            <a:normAutofit lnSpcReduction="10000"/>
          </a:bodyPr>
          <a:lstStyle/>
          <a:p>
            <a:pPr algn="just">
              <a:spcBef>
                <a:spcPts val="0"/>
              </a:spcBef>
              <a:spcAft>
                <a:spcPts val="0"/>
              </a:spcAft>
            </a:pPr>
            <a:r>
              <a:rPr lang="tr-TR" sz="3200" dirty="0" smtClean="0">
                <a:cs typeface="Arial" pitchFamily="34" charset="0"/>
              </a:rPr>
              <a:t>Kontrol aşaması sürecin son aşamasıdır. İşletme geri beslemeler yardımıyla pazardan bilgi toplar, sonuçları takip eder, değerlendirir ve başarımlarını arttırmak amacıyla düzeltmeler yaparlar. Pazarlama planlamasında belirtilen hedeflerin ne derece gerçekleştirildiğinin belirlenebilmesi, pazarlama faaliyetlerinin kontrolü ile mümkündür. </a:t>
            </a:r>
          </a:p>
          <a:p>
            <a:endParaRPr lang="tr-T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09443" y="332657"/>
            <a:ext cx="7125112" cy="5526142"/>
          </a:xfrm>
        </p:spPr>
        <p:txBody>
          <a:bodyPr/>
          <a:lstStyle/>
          <a:p>
            <a:pPr marL="448056" lvl="0" indent="-384048">
              <a:spcAft>
                <a:spcPts val="0"/>
              </a:spcAft>
              <a:buClr>
                <a:srgbClr val="FEDD78"/>
              </a:buClr>
              <a:buFont typeface="Wingdings 2"/>
              <a:buChar char=""/>
              <a:defRPr/>
            </a:pPr>
            <a:r>
              <a:rPr lang="tr-TR" sz="3600" dirty="0"/>
              <a:t>Yani standartlarla gerçekleşen sonuçlar karşılaştırılır. </a:t>
            </a:r>
          </a:p>
          <a:p>
            <a:pPr marL="448056" lvl="0" indent="-384048">
              <a:spcAft>
                <a:spcPts val="0"/>
              </a:spcAft>
              <a:buClr>
                <a:srgbClr val="FEDD78"/>
              </a:buClr>
              <a:buFont typeface="Wingdings 2"/>
              <a:buChar char=""/>
              <a:defRPr/>
            </a:pPr>
            <a:r>
              <a:rPr lang="tr-TR" sz="3600" dirty="0"/>
              <a:t>Planlar genellikle performans ölçümünü sağlayan aylık performans standartları içerirler. </a:t>
            </a:r>
          </a:p>
          <a:p>
            <a:pPr marL="448056" lvl="0" indent="-384048">
              <a:spcAft>
                <a:spcPts val="0"/>
              </a:spcAft>
              <a:buClr>
                <a:srgbClr val="FEDD78"/>
              </a:buClr>
              <a:buFont typeface="Wingdings 2"/>
              <a:buChar char=""/>
              <a:defRPr/>
            </a:pPr>
            <a:r>
              <a:rPr lang="tr-TR" sz="3600" dirty="0"/>
              <a:t>Hedeflere ulaşılmadığı takdirde gerekli düzenlemeler yapılmalıdır. </a:t>
            </a:r>
          </a:p>
          <a:p>
            <a:endParaRPr lang="tr-TR" dirty="0"/>
          </a:p>
        </p:txBody>
      </p:sp>
    </p:spTree>
    <p:extLst>
      <p:ext uri="{BB962C8B-B14F-4D97-AF65-F5344CB8AC3E}">
        <p14:creationId xmlns:p14="http://schemas.microsoft.com/office/powerpoint/2010/main" val="1290063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2 İçerik Yer Tutucusu"/>
          <p:cNvSpPr>
            <a:spLocks noGrp="1"/>
          </p:cNvSpPr>
          <p:nvPr>
            <p:ph idx="1"/>
          </p:nvPr>
        </p:nvSpPr>
        <p:spPr>
          <a:xfrm>
            <a:off x="323528" y="188913"/>
            <a:ext cx="8820472" cy="5616351"/>
          </a:xfrm>
        </p:spPr>
        <p:txBody>
          <a:bodyPr/>
          <a:lstStyle/>
          <a:p>
            <a:pPr eaLnBrk="1" hangingPunct="1">
              <a:buFont typeface="Wingdings 2" panose="05020102010507070707" pitchFamily="18" charset="2"/>
              <a:buNone/>
            </a:pPr>
            <a:r>
              <a:rPr lang="tr-TR" sz="3200" dirty="0" smtClean="0"/>
              <a:t>		Genellikle stratejik planlama ile pazarlama planlaması birbirine karıştırılır. </a:t>
            </a:r>
          </a:p>
          <a:p>
            <a:pPr eaLnBrk="1" hangingPunct="1"/>
            <a:r>
              <a:rPr lang="tr-TR" sz="3200" b="1" dirty="0" smtClean="0"/>
              <a:t>Stratejik planlama </a:t>
            </a:r>
            <a:r>
              <a:rPr lang="tr-TR" sz="3200" dirty="0" smtClean="0"/>
              <a:t>genellikle büyük organizasyonlar için gereklidir. (birden fazla işletmesi, markası, ürünü olan holdingler vs.). </a:t>
            </a:r>
          </a:p>
          <a:p>
            <a:pPr eaLnBrk="1" hangingPunct="1"/>
            <a:r>
              <a:rPr lang="tr-TR" sz="3200" b="1" dirty="0" smtClean="0"/>
              <a:t>Pazarlama planları </a:t>
            </a:r>
            <a:r>
              <a:rPr lang="tr-TR" sz="3200" dirty="0" smtClean="0"/>
              <a:t>tek bir işletme marka ya da ürün için gerçekleştirilir. İkincisi, stratejik planlar pazarlama planlarından daha uzun dönemlidir (3-5 yıl gibi). </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5" y="5013176"/>
            <a:ext cx="3634692" cy="1878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39552" y="692697"/>
            <a:ext cx="8064896" cy="5166102"/>
          </a:xfrm>
        </p:spPr>
        <p:txBody>
          <a:bodyPr>
            <a:noAutofit/>
          </a:bodyPr>
          <a:lstStyle/>
          <a:p>
            <a:pPr indent="0">
              <a:spcBef>
                <a:spcPts val="0"/>
              </a:spcBef>
              <a:spcAft>
                <a:spcPts val="0"/>
              </a:spcAft>
              <a:buNone/>
            </a:pPr>
            <a:r>
              <a:rPr lang="tr-TR" sz="2600" dirty="0" smtClean="0">
                <a:solidFill>
                  <a:schemeClr val="tx1"/>
                </a:solidFill>
                <a:cs typeface="Arial" pitchFamily="34" charset="0"/>
              </a:rPr>
              <a:t>Stratejik Planlama; işletmenin tümünü kapsayan ve değişen çevre koşulları içerisinde, işletme kaynaklarının genişletilmesi ve ortaya çıkan fırsatlar ile örgütün kaynakları arasında optimal bir uyumun sağlanması, sürdürülmesi ve geliştirilmesi ile ilgili bir yönetim ve karar sürecidir. </a:t>
            </a:r>
          </a:p>
          <a:p>
            <a:pPr indent="0">
              <a:spcBef>
                <a:spcPts val="0"/>
              </a:spcBef>
              <a:spcAft>
                <a:spcPts val="0"/>
              </a:spcAft>
              <a:buNone/>
            </a:pPr>
            <a:endParaRPr lang="tr-TR" sz="2600" dirty="0" smtClean="0">
              <a:solidFill>
                <a:schemeClr val="tx1"/>
              </a:solidFill>
              <a:cs typeface="Arial" pitchFamily="34" charset="0"/>
            </a:endParaRPr>
          </a:p>
          <a:p>
            <a:pPr indent="0">
              <a:spcBef>
                <a:spcPts val="0"/>
              </a:spcBef>
              <a:spcAft>
                <a:spcPts val="0"/>
              </a:spcAft>
              <a:buNone/>
            </a:pPr>
            <a:r>
              <a:rPr lang="tr-TR" sz="2600" dirty="0" smtClean="0">
                <a:solidFill>
                  <a:schemeClr val="tx1"/>
                </a:solidFill>
                <a:cs typeface="Arial" pitchFamily="34" charset="0"/>
              </a:rPr>
              <a:t>Diğer bir deyişle; Stratejik planlama; işletmenin amaçları ve imkanları ile değişen pazar fırsatları arasında uzun vadeli olarak uyumun sağlanması ve sürdürülmesi sürecidir.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Autofit/>
          </a:bodyPr>
          <a:lstStyle/>
          <a:p>
            <a:pPr algn="just"/>
            <a:r>
              <a:rPr lang="tr-TR" sz="2800" dirty="0">
                <a:solidFill>
                  <a:schemeClr val="tx1"/>
                </a:solidFill>
                <a:cs typeface="Arial" pitchFamily="34" charset="0"/>
              </a:rPr>
              <a:t>Genellikle 5 yıl olarak planlanmakla birlikte işletmedeki diğer tüm planlama çalışmaları tepe yönetiminin bu çerçevede yaptığı planlamaya dayanır</a:t>
            </a:r>
            <a:endParaRPr lang="tr-TR" sz="2800" dirty="0" smtClean="0">
              <a:cs typeface="Arial" pitchFamily="34" charset="0"/>
            </a:endParaRPr>
          </a:p>
          <a:p>
            <a:pPr algn="just"/>
            <a:r>
              <a:rPr lang="tr-TR" sz="2800" dirty="0" smtClean="0">
                <a:cs typeface="Arial" pitchFamily="34" charset="0"/>
              </a:rPr>
              <a:t>Stratejik planlama; açık bir işletme misyonunun, bu misyonu desteleyecek amaçların, sağlam bir iş portföyünün ve koordineli fonksiyonel stratejilerin geliştirilmesine dayanır.</a:t>
            </a:r>
            <a:endParaRPr lang="tr-TR"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79512" y="260648"/>
            <a:ext cx="9144000" cy="648072"/>
          </a:xfrm>
        </p:spPr>
        <p:txBody>
          <a:bodyPr>
            <a:noAutofit/>
          </a:bodyPr>
          <a:lstStyle/>
          <a:p>
            <a:pPr marL="0" indent="0" eaLnBrk="1" fontAlgn="auto" hangingPunct="1">
              <a:spcAft>
                <a:spcPts val="0"/>
              </a:spcAft>
              <a:defRPr/>
            </a:pPr>
            <a:r>
              <a:rPr lang="tr-TR" sz="3200" dirty="0" smtClean="0">
                <a:solidFill>
                  <a:schemeClr val="bg1"/>
                </a:solidFill>
                <a:effectLst>
                  <a:outerShdw blurRad="38100" dist="38100" dir="2700000" algn="tl">
                    <a:srgbClr val="000000">
                      <a:alpha val="43137"/>
                    </a:srgbClr>
                  </a:outerShdw>
                </a:effectLst>
              </a:rPr>
              <a:t>Pazarlama Planlarının  Hedefleri Şunlardır</a:t>
            </a:r>
            <a:endParaRPr lang="tr-TR" sz="3200" dirty="0">
              <a:solidFill>
                <a:schemeClr val="bg1"/>
              </a:solidFill>
              <a:effectLst>
                <a:outerShdw blurRad="38100" dist="38100" dir="2700000" algn="tl">
                  <a:srgbClr val="000000">
                    <a:alpha val="43137"/>
                  </a:srgbClr>
                </a:outerShdw>
              </a:effectLst>
            </a:endParaRPr>
          </a:p>
        </p:txBody>
      </p:sp>
      <p:sp>
        <p:nvSpPr>
          <p:cNvPr id="19459" name="Rectangle 3"/>
          <p:cNvSpPr>
            <a:spLocks noGrp="1" noChangeArrowheads="1"/>
          </p:cNvSpPr>
          <p:nvPr>
            <p:ph idx="1"/>
          </p:nvPr>
        </p:nvSpPr>
        <p:spPr>
          <a:xfrm>
            <a:off x="611560" y="1052736"/>
            <a:ext cx="8532440" cy="4464496"/>
          </a:xfrm>
        </p:spPr>
        <p:txBody>
          <a:bodyPr/>
          <a:lstStyle/>
          <a:p>
            <a:pPr eaLnBrk="1" hangingPunct="1">
              <a:lnSpc>
                <a:spcPct val="90000"/>
              </a:lnSpc>
            </a:pPr>
            <a:r>
              <a:rPr lang="tr-TR" sz="3200" dirty="0" smtClean="0"/>
              <a:t>İşletmenin mevcut durumunu tanımlamak</a:t>
            </a:r>
          </a:p>
          <a:p>
            <a:pPr eaLnBrk="1" hangingPunct="1">
              <a:lnSpc>
                <a:spcPct val="90000"/>
              </a:lnSpc>
            </a:pPr>
            <a:r>
              <a:rPr lang="tr-TR" sz="3200" dirty="0" smtClean="0"/>
              <a:t>İşletmenin karşılaşması olası tehdit ve fırsatları belirlemek</a:t>
            </a:r>
          </a:p>
          <a:p>
            <a:pPr eaLnBrk="1" hangingPunct="1">
              <a:lnSpc>
                <a:spcPct val="90000"/>
              </a:lnSpc>
            </a:pPr>
            <a:r>
              <a:rPr lang="tr-TR" sz="3200" dirty="0" smtClean="0"/>
              <a:t>Hedefleri belirlemek</a:t>
            </a:r>
          </a:p>
          <a:p>
            <a:pPr eaLnBrk="1" hangingPunct="1">
              <a:lnSpc>
                <a:spcPct val="90000"/>
              </a:lnSpc>
            </a:pPr>
            <a:r>
              <a:rPr lang="tr-TR" sz="3200" dirty="0" smtClean="0"/>
              <a:t>Hedeflere ulaşmak için stratejileri belirlemek</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801" y="4941168"/>
            <a:ext cx="3456384" cy="1841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2000"/>
                                        <p:tgtEl>
                                          <p:spTgt spid="194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459"/>
                                        </p:tgtEl>
                                        <p:attrNameLst>
                                          <p:attrName>style.visibility</p:attrName>
                                        </p:attrNameLst>
                                      </p:cBhvr>
                                      <p:to>
                                        <p:strVal val="visible"/>
                                      </p:to>
                                    </p:set>
                                    <p:animEffect transition="in" filter="fade">
                                      <p:cBhvr>
                                        <p:cTn id="10" dur="2000"/>
                                        <p:tgtEl>
                                          <p:spTgt spid="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Lst>
  </p:timing>
</p:sld>
</file>

<file path=ppt/theme/theme1.xml><?xml version="1.0" encoding="utf-8"?>
<a:theme xmlns:a="http://schemas.openxmlformats.org/drawingml/2006/main" name="Tema2">
  <a:themeElements>
    <a:clrScheme name="Summer">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Özel 1">
      <a:majorFont>
        <a:latin typeface="Tempus Sans ITC"/>
        <a:ea typeface=""/>
        <a:cs typeface=""/>
      </a:majorFont>
      <a:minorFont>
        <a:latin typeface="Tempus Sans ITC"/>
        <a:ea typeface=""/>
        <a:cs typeface=""/>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Tema2</Template>
  <TotalTime>895</TotalTime>
  <Words>2208</Words>
  <Application>Microsoft Office PowerPoint</Application>
  <PresentationFormat>Ekran Gösterisi (4:3)</PresentationFormat>
  <Paragraphs>235</Paragraphs>
  <Slides>53</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53</vt:i4>
      </vt:variant>
    </vt:vector>
  </HeadingPairs>
  <TitlesOfParts>
    <vt:vector size="61" baseType="lpstr">
      <vt:lpstr>Arial</vt:lpstr>
      <vt:lpstr>Courier New</vt:lpstr>
      <vt:lpstr>Tempus Sans ITC</vt:lpstr>
      <vt:lpstr>Times New Roman</vt:lpstr>
      <vt:lpstr>Trebuchet MS</vt:lpstr>
      <vt:lpstr>Wingdings</vt:lpstr>
      <vt:lpstr>Wingdings 2</vt:lpstr>
      <vt:lpstr>Tema2</vt:lpstr>
      <vt:lpstr> Ünite 5 Pazarlama Planlarının Tanımı  ve Hedefleri</vt:lpstr>
      <vt:lpstr>PowerPoint Sunusu</vt:lpstr>
      <vt:lpstr>PowerPoint Sunusu</vt:lpstr>
      <vt:lpstr>PowerPoint Sunusu</vt:lpstr>
      <vt:lpstr>PowerPoint Sunusu</vt:lpstr>
      <vt:lpstr>PowerPoint Sunusu</vt:lpstr>
      <vt:lpstr>PowerPoint Sunusu</vt:lpstr>
      <vt:lpstr>PowerPoint Sunusu</vt:lpstr>
      <vt:lpstr>Pazarlama Planlarının  Hedefleri Şunlardır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b. Michael Treacy ve Fred Wiersema Rekabetçi Pazarlama Stratejileri </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Ünite 6 PAZARLAMA PLANLARININ TANIMI VE HEDEFLERİ</dc:title>
  <dc:creator>Dell Optiplex 990</dc:creator>
  <cp:lastModifiedBy>asus-pc</cp:lastModifiedBy>
  <cp:revision>11</cp:revision>
  <dcterms:created xsi:type="dcterms:W3CDTF">2011-07-20T04:20:12Z</dcterms:created>
  <dcterms:modified xsi:type="dcterms:W3CDTF">2019-09-21T11:13:01Z</dcterms:modified>
</cp:coreProperties>
</file>